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6" r:id="rId5"/>
    <p:sldId id="262" r:id="rId6"/>
    <p:sldId id="263" r:id="rId7"/>
    <p:sldId id="264" r:id="rId8"/>
    <p:sldId id="259" r:id="rId9"/>
    <p:sldId id="266" r:id="rId10"/>
    <p:sldId id="267" r:id="rId11"/>
    <p:sldId id="260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98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36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3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2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40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60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89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0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01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7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86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2A4F-53A3-4006-9A9F-58AF37AB698E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7474-3263-4BC5-8A36-F97C45C02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9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19" Type="http://schemas.openxmlformats.org/officeDocument/2006/relationships/image" Target="../media/image44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VIDEOCONFERENCE N°3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298" y="182563"/>
            <a:ext cx="3806702" cy="43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93260" y="880187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err="1" smtClean="0">
                <a:solidFill>
                  <a:srgbClr val="7030A0"/>
                </a:solidFill>
              </a:rPr>
              <a:t>Listen</a:t>
            </a:r>
            <a:r>
              <a:rPr lang="fr-FR" sz="7200" dirty="0" smtClean="0">
                <a:solidFill>
                  <a:srgbClr val="7030A0"/>
                </a:solidFill>
              </a:rPr>
              <a:t>…. and </a:t>
            </a:r>
            <a:r>
              <a:rPr lang="fr-FR" sz="7200" dirty="0" smtClean="0">
                <a:solidFill>
                  <a:srgbClr val="7030A0"/>
                </a:solidFill>
              </a:rPr>
              <a:t>show</a:t>
            </a:r>
            <a:r>
              <a:rPr lang="fr-FR" sz="7200" dirty="0" smtClean="0">
                <a:solidFill>
                  <a:srgbClr val="7030A0"/>
                </a:solidFill>
              </a:rPr>
              <a:t> </a:t>
            </a:r>
            <a:endParaRPr lang="fr-FR" sz="7200" dirty="0">
              <a:solidFill>
                <a:srgbClr val="7030A0"/>
              </a:solidFill>
            </a:endParaRPr>
          </a:p>
        </p:txBody>
      </p:sp>
      <p:pic>
        <p:nvPicPr>
          <p:cNvPr id="4" name="Image 3" descr="La diferencia entre oír y escuchar está en la intenció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02" y="3105443"/>
            <a:ext cx="3491880" cy="1833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91811" y="3614151"/>
            <a:ext cx="171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7030A0"/>
                </a:solidFill>
              </a:rPr>
              <a:t>….</a:t>
            </a:r>
            <a:endParaRPr lang="fr-FR" sz="7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74" y="2127512"/>
            <a:ext cx="2251462" cy="23548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1361">
            <a:off x="9423561" y="3631223"/>
            <a:ext cx="2500226" cy="261491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7079">
            <a:off x="6086710" y="3330342"/>
            <a:ext cx="2421170" cy="25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1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49197"/>
              </p:ext>
            </p:extLst>
          </p:nvPr>
        </p:nvGraphicFramePr>
        <p:xfrm>
          <a:off x="274317" y="260832"/>
          <a:ext cx="11639008" cy="633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752">
                  <a:extLst>
                    <a:ext uri="{9D8B030D-6E8A-4147-A177-3AD203B41FA5}">
                      <a16:colId xmlns:a16="http://schemas.microsoft.com/office/drawing/2014/main" val="3924651221"/>
                    </a:ext>
                  </a:extLst>
                </a:gridCol>
                <a:gridCol w="2909752">
                  <a:extLst>
                    <a:ext uri="{9D8B030D-6E8A-4147-A177-3AD203B41FA5}">
                      <a16:colId xmlns:a16="http://schemas.microsoft.com/office/drawing/2014/main" val="2709875324"/>
                    </a:ext>
                  </a:extLst>
                </a:gridCol>
                <a:gridCol w="2909752">
                  <a:extLst>
                    <a:ext uri="{9D8B030D-6E8A-4147-A177-3AD203B41FA5}">
                      <a16:colId xmlns:a16="http://schemas.microsoft.com/office/drawing/2014/main" val="560432379"/>
                    </a:ext>
                  </a:extLst>
                </a:gridCol>
                <a:gridCol w="2909752">
                  <a:extLst>
                    <a:ext uri="{9D8B030D-6E8A-4147-A177-3AD203B41FA5}">
                      <a16:colId xmlns:a16="http://schemas.microsoft.com/office/drawing/2014/main" val="925672727"/>
                    </a:ext>
                  </a:extLst>
                </a:gridCol>
              </a:tblGrid>
              <a:tr h="21119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88936"/>
                  </a:ext>
                </a:extLst>
              </a:tr>
              <a:tr h="21119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63197"/>
                  </a:ext>
                </a:extLst>
              </a:tr>
              <a:tr h="21119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73627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0" y="352271"/>
            <a:ext cx="1867991" cy="19536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698" y="352272"/>
            <a:ext cx="1867990" cy="19536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576" y="352272"/>
            <a:ext cx="1867990" cy="19536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894" y="306552"/>
            <a:ext cx="1911706" cy="19993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894" y="2494188"/>
            <a:ext cx="1811820" cy="18949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923" y="2494187"/>
            <a:ext cx="1811820" cy="18949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1698" y="2494186"/>
            <a:ext cx="1811820" cy="18949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820" y="2397389"/>
            <a:ext cx="1904372" cy="19917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303" y="4623434"/>
            <a:ext cx="1818807" cy="19022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698" y="4577353"/>
            <a:ext cx="1862867" cy="194832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4923" y="4577353"/>
            <a:ext cx="1862867" cy="19483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42695" y="4577352"/>
            <a:ext cx="1858019" cy="1943249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14"/>
          <a:stretch>
            <a:fillRect/>
          </a:stretch>
        </p:blipFill>
        <p:spPr>
          <a:xfrm>
            <a:off x="5162312" y="2397389"/>
            <a:ext cx="628650" cy="1381125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14"/>
          <a:stretch>
            <a:fillRect/>
          </a:stretch>
        </p:blipFill>
        <p:spPr>
          <a:xfrm>
            <a:off x="10900714" y="4501211"/>
            <a:ext cx="628650" cy="1381125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15"/>
          <a:stretch>
            <a:fillRect/>
          </a:stretch>
        </p:blipFill>
        <p:spPr>
          <a:xfrm>
            <a:off x="8171395" y="2473879"/>
            <a:ext cx="628650" cy="1381125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15"/>
          <a:stretch>
            <a:fillRect/>
          </a:stretch>
        </p:blipFill>
        <p:spPr>
          <a:xfrm>
            <a:off x="10994067" y="352271"/>
            <a:ext cx="628650" cy="1381125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16"/>
          <a:stretch>
            <a:fillRect/>
          </a:stretch>
        </p:blipFill>
        <p:spPr>
          <a:xfrm>
            <a:off x="8099720" y="4501211"/>
            <a:ext cx="628650" cy="1381125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16"/>
          <a:stretch>
            <a:fillRect/>
          </a:stretch>
        </p:blipFill>
        <p:spPr>
          <a:xfrm>
            <a:off x="8112783" y="309334"/>
            <a:ext cx="628650" cy="1381125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16"/>
          <a:stretch>
            <a:fillRect/>
          </a:stretch>
        </p:blipFill>
        <p:spPr>
          <a:xfrm>
            <a:off x="11062676" y="2473878"/>
            <a:ext cx="628650" cy="1381125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17"/>
          <a:stretch>
            <a:fillRect/>
          </a:stretch>
        </p:blipFill>
        <p:spPr>
          <a:xfrm>
            <a:off x="2271031" y="2465260"/>
            <a:ext cx="628650" cy="1381125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17"/>
          <a:stretch>
            <a:fillRect/>
          </a:stretch>
        </p:blipFill>
        <p:spPr>
          <a:xfrm>
            <a:off x="5230044" y="4577352"/>
            <a:ext cx="628650" cy="1381125"/>
          </a:xfrm>
          <a:prstGeom prst="rect">
            <a:avLst/>
          </a:prstGeom>
        </p:spPr>
      </p:pic>
      <p:pic>
        <p:nvPicPr>
          <p:cNvPr id="25" name="Image 24"/>
          <p:cNvPicPr/>
          <p:nvPr/>
        </p:nvPicPr>
        <p:blipFill>
          <a:blip r:embed="rId18"/>
          <a:stretch>
            <a:fillRect/>
          </a:stretch>
        </p:blipFill>
        <p:spPr>
          <a:xfrm>
            <a:off x="2291589" y="4622114"/>
            <a:ext cx="628650" cy="1381125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18"/>
          <a:stretch>
            <a:fillRect/>
          </a:stretch>
        </p:blipFill>
        <p:spPr>
          <a:xfrm>
            <a:off x="5217586" y="309333"/>
            <a:ext cx="628650" cy="1381125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19"/>
          <a:stretch>
            <a:fillRect/>
          </a:stretch>
        </p:blipFill>
        <p:spPr>
          <a:xfrm>
            <a:off x="2338973" y="306517"/>
            <a:ext cx="628650" cy="138112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285725" y="1777748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1,83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172438" y="1719474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1,83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260323" y="3892120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1,82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180826" y="6037654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1,72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233983" y="6050813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1,73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102375" y="3877704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1,65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900714" y="5970636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1,63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1034406" y="3875105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1,66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099720" y="1719474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1,65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1000600" y="1771568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1,63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120435" y="3858543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1,65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120435" y="5954551"/>
            <a:ext cx="7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1,66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7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28392" y="1349409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rgbClr val="7030A0"/>
                </a:solidFill>
              </a:rPr>
              <a:t>Look…. and </a:t>
            </a:r>
            <a:r>
              <a:rPr lang="fr-FR" sz="7200" dirty="0" err="1" smtClean="0">
                <a:solidFill>
                  <a:srgbClr val="7030A0"/>
                </a:solidFill>
              </a:rPr>
              <a:t>speak</a:t>
            </a:r>
            <a:r>
              <a:rPr lang="fr-FR" sz="7200" dirty="0" smtClean="0">
                <a:solidFill>
                  <a:srgbClr val="7030A0"/>
                </a:solidFill>
              </a:rPr>
              <a:t> </a:t>
            </a:r>
            <a:endParaRPr lang="fr-FR" sz="7200" dirty="0">
              <a:solidFill>
                <a:srgbClr val="7030A0"/>
              </a:solidFill>
            </a:endParaRPr>
          </a:p>
        </p:txBody>
      </p:sp>
      <p:pic>
        <p:nvPicPr>
          <p:cNvPr id="3" name="Image 2" descr="Fichier:Logo &lt;strong&gt;oeil&lt;/strong&gt;.png — Wikipé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44" y="2861577"/>
            <a:ext cx="2832611" cy="2832611"/>
          </a:xfrm>
          <a:prstGeom prst="rect">
            <a:avLst/>
          </a:prstGeom>
        </p:spPr>
      </p:pic>
      <p:pic>
        <p:nvPicPr>
          <p:cNvPr id="4" name="Image 3" descr="&lt;strong&gt;Parler&lt;/strong&gt; (pictogramme) - Réseau Canopé – Directi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42" y="2862156"/>
            <a:ext cx="2748234" cy="26682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20680" y="3509649"/>
            <a:ext cx="171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7030A0"/>
                </a:solidFill>
              </a:rPr>
              <a:t>….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35391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5433" y="2606607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GAME n°1 : </a:t>
            </a:r>
            <a:r>
              <a:rPr lang="fr-FR" dirty="0" err="1" smtClean="0"/>
              <a:t>Height</a:t>
            </a:r>
            <a:r>
              <a:rPr lang="fr-FR" dirty="0" smtClean="0"/>
              <a:t> and </a:t>
            </a:r>
            <a:r>
              <a:rPr lang="fr-FR" dirty="0" err="1" smtClean="0"/>
              <a:t>shoe</a:t>
            </a:r>
            <a:r>
              <a:rPr lang="fr-FR" dirty="0" smtClean="0"/>
              <a:t> size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30" y="475526"/>
            <a:ext cx="1623303" cy="355745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93108" y="475526"/>
            <a:ext cx="1924622" cy="38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93260" y="142778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err="1" smtClean="0">
                <a:solidFill>
                  <a:srgbClr val="7030A0"/>
                </a:solidFill>
              </a:rPr>
              <a:t>Listen</a:t>
            </a:r>
            <a:r>
              <a:rPr lang="fr-FR" sz="7200" dirty="0" smtClean="0">
                <a:solidFill>
                  <a:srgbClr val="7030A0"/>
                </a:solidFill>
              </a:rPr>
              <a:t>…. and Write </a:t>
            </a:r>
            <a:endParaRPr lang="fr-FR" sz="7200" dirty="0">
              <a:solidFill>
                <a:srgbClr val="7030A0"/>
              </a:solidFill>
            </a:endParaRPr>
          </a:p>
        </p:txBody>
      </p:sp>
      <p:pic>
        <p:nvPicPr>
          <p:cNvPr id="4" name="Image 3" descr="La diferencia entre oír y escuchar está en la intenció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80" y="3092380"/>
            <a:ext cx="3491880" cy="1833237"/>
          </a:xfrm>
          <a:prstGeom prst="rect">
            <a:avLst/>
          </a:prstGeom>
        </p:spPr>
      </p:pic>
      <p:pic>
        <p:nvPicPr>
          <p:cNvPr id="5" name="Image 4" descr="Phonemus - galeri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53" y="2628115"/>
            <a:ext cx="3593602" cy="25589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15549" y="3588026"/>
            <a:ext cx="171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7030A0"/>
                </a:solidFill>
              </a:rPr>
              <a:t>….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5279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029" y="1429036"/>
            <a:ext cx="1323975" cy="44847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20" y="2452023"/>
            <a:ext cx="1333499" cy="33914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390" y="3875874"/>
            <a:ext cx="896915" cy="20615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878" y="1828692"/>
            <a:ext cx="1466850" cy="40148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710" y="3349688"/>
            <a:ext cx="1069146" cy="25877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731" y="3026789"/>
            <a:ext cx="1174254" cy="29106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76" y="2336226"/>
            <a:ext cx="1371600" cy="3485407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07499"/>
              </p:ext>
            </p:extLst>
          </p:nvPr>
        </p:nvGraphicFramePr>
        <p:xfrm>
          <a:off x="401276" y="5983997"/>
          <a:ext cx="114737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216">
                  <a:extLst>
                    <a:ext uri="{9D8B030D-6E8A-4147-A177-3AD203B41FA5}">
                      <a16:colId xmlns:a16="http://schemas.microsoft.com/office/drawing/2014/main" val="4160124902"/>
                    </a:ext>
                  </a:extLst>
                </a:gridCol>
                <a:gridCol w="1434216">
                  <a:extLst>
                    <a:ext uri="{9D8B030D-6E8A-4147-A177-3AD203B41FA5}">
                      <a16:colId xmlns:a16="http://schemas.microsoft.com/office/drawing/2014/main" val="2818825196"/>
                    </a:ext>
                  </a:extLst>
                </a:gridCol>
                <a:gridCol w="1434216">
                  <a:extLst>
                    <a:ext uri="{9D8B030D-6E8A-4147-A177-3AD203B41FA5}">
                      <a16:colId xmlns:a16="http://schemas.microsoft.com/office/drawing/2014/main" val="4192147068"/>
                    </a:ext>
                  </a:extLst>
                </a:gridCol>
                <a:gridCol w="1434216">
                  <a:extLst>
                    <a:ext uri="{9D8B030D-6E8A-4147-A177-3AD203B41FA5}">
                      <a16:colId xmlns:a16="http://schemas.microsoft.com/office/drawing/2014/main" val="2514919309"/>
                    </a:ext>
                  </a:extLst>
                </a:gridCol>
                <a:gridCol w="1434216">
                  <a:extLst>
                    <a:ext uri="{9D8B030D-6E8A-4147-A177-3AD203B41FA5}">
                      <a16:colId xmlns:a16="http://schemas.microsoft.com/office/drawing/2014/main" val="3178028654"/>
                    </a:ext>
                  </a:extLst>
                </a:gridCol>
                <a:gridCol w="1434216">
                  <a:extLst>
                    <a:ext uri="{9D8B030D-6E8A-4147-A177-3AD203B41FA5}">
                      <a16:colId xmlns:a16="http://schemas.microsoft.com/office/drawing/2014/main" val="1528002960"/>
                    </a:ext>
                  </a:extLst>
                </a:gridCol>
                <a:gridCol w="1434216">
                  <a:extLst>
                    <a:ext uri="{9D8B030D-6E8A-4147-A177-3AD203B41FA5}">
                      <a16:colId xmlns:a16="http://schemas.microsoft.com/office/drawing/2014/main" val="2949416019"/>
                    </a:ext>
                  </a:extLst>
                </a:gridCol>
                <a:gridCol w="1434216">
                  <a:extLst>
                    <a:ext uri="{9D8B030D-6E8A-4147-A177-3AD203B41FA5}">
                      <a16:colId xmlns:a16="http://schemas.microsoft.com/office/drawing/2014/main" val="3640073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Jack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Suzan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Simon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Luke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Rachel 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Sarah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Helen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Richard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51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1,64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1,66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1,45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1,12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1,33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1,58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1,71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1,87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04708"/>
                  </a:ext>
                </a:extLst>
              </a:tr>
            </a:tbl>
          </a:graphicData>
        </a:graphic>
      </p:graphicFrame>
      <p:pic>
        <p:nvPicPr>
          <p:cNvPr id="13" name="Imag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10898691" y="-157009"/>
            <a:ext cx="628650" cy="1381125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9388978" y="377322"/>
            <a:ext cx="628650" cy="1381125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692005" y="1000653"/>
            <a:ext cx="628650" cy="1381125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12"/>
          <a:stretch>
            <a:fillRect/>
          </a:stretch>
        </p:blipFill>
        <p:spPr>
          <a:xfrm>
            <a:off x="2216291" y="652113"/>
            <a:ext cx="628650" cy="1381125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13"/>
          <a:stretch>
            <a:fillRect/>
          </a:stretch>
        </p:blipFill>
        <p:spPr>
          <a:xfrm>
            <a:off x="7820744" y="792072"/>
            <a:ext cx="628650" cy="1381125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14"/>
          <a:stretch>
            <a:fillRect/>
          </a:stretch>
        </p:blipFill>
        <p:spPr>
          <a:xfrm>
            <a:off x="3731533" y="1462105"/>
            <a:ext cx="628650" cy="1381125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15"/>
          <a:stretch>
            <a:fillRect/>
          </a:stretch>
        </p:blipFill>
        <p:spPr>
          <a:xfrm>
            <a:off x="6420295" y="1898318"/>
            <a:ext cx="628650" cy="1381125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16"/>
          <a:stretch>
            <a:fillRect/>
          </a:stretch>
        </p:blipFill>
        <p:spPr>
          <a:xfrm>
            <a:off x="5101515" y="2336226"/>
            <a:ext cx="628650" cy="13811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6012" y="2079805"/>
            <a:ext cx="14573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46859" y="5274508"/>
            <a:ext cx="7498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GAME </a:t>
            </a:r>
            <a:r>
              <a:rPr lang="fr-FR" sz="5400" dirty="0" smtClean="0"/>
              <a:t>n°2 </a:t>
            </a:r>
            <a:r>
              <a:rPr lang="fr-FR" sz="5400" dirty="0" smtClean="0"/>
              <a:t>: </a:t>
            </a:r>
            <a:r>
              <a:rPr lang="fr-FR" sz="5400" dirty="0" smtClean="0"/>
              <a:t> 7 </a:t>
            </a:r>
            <a:r>
              <a:rPr lang="fr-FR" sz="5400" dirty="0" err="1" smtClean="0"/>
              <a:t>differences</a:t>
            </a:r>
            <a:endParaRPr lang="fr-FR" sz="5400" dirty="0"/>
          </a:p>
        </p:txBody>
      </p:sp>
      <p:sp>
        <p:nvSpPr>
          <p:cNvPr id="7" name="ZoneTexte 6"/>
          <p:cNvSpPr txBox="1"/>
          <p:nvPr/>
        </p:nvSpPr>
        <p:spPr>
          <a:xfrm>
            <a:off x="2545512" y="61789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rgbClr val="7030A0"/>
                </a:solidFill>
              </a:rPr>
              <a:t>Look…. and </a:t>
            </a:r>
            <a:r>
              <a:rPr lang="fr-FR" sz="7200" dirty="0" err="1" smtClean="0">
                <a:solidFill>
                  <a:srgbClr val="7030A0"/>
                </a:solidFill>
              </a:rPr>
              <a:t>speak</a:t>
            </a:r>
            <a:r>
              <a:rPr lang="fr-FR" sz="7200" dirty="0" smtClean="0">
                <a:solidFill>
                  <a:srgbClr val="7030A0"/>
                </a:solidFill>
              </a:rPr>
              <a:t> </a:t>
            </a:r>
            <a:endParaRPr lang="fr-FR" sz="7200" dirty="0">
              <a:solidFill>
                <a:srgbClr val="7030A0"/>
              </a:solidFill>
            </a:endParaRPr>
          </a:p>
        </p:txBody>
      </p:sp>
      <p:pic>
        <p:nvPicPr>
          <p:cNvPr id="8" name="Image 7" descr="Fichier:Logo &lt;strong&gt;oeil&lt;/strong&gt;.png — Wikipé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4" y="2130058"/>
            <a:ext cx="2832611" cy="2832611"/>
          </a:xfrm>
          <a:prstGeom prst="rect">
            <a:avLst/>
          </a:prstGeom>
        </p:spPr>
      </p:pic>
      <p:pic>
        <p:nvPicPr>
          <p:cNvPr id="9" name="Image 8" descr="&lt;strong&gt;Parler&lt;/strong&gt; (pictogramme) - Réseau Canopé – Directi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62" y="2130637"/>
            <a:ext cx="2748234" cy="26682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37800" y="2778130"/>
            <a:ext cx="171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7030A0"/>
                </a:solidFill>
              </a:rPr>
              <a:t>….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76344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Al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9301" y="1300545"/>
            <a:ext cx="4158462" cy="4032448"/>
          </a:xfrm>
          <a:prstGeom prst="rect">
            <a:avLst/>
          </a:prstGeom>
        </p:spPr>
      </p:pic>
      <p:pic>
        <p:nvPicPr>
          <p:cNvPr id="3" name="Image 2" descr="A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7763" y="1177320"/>
            <a:ext cx="4188650" cy="41044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76791" y="542579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    Amy                   Alix</a:t>
            </a:r>
            <a:endParaRPr lang="fr-FR" sz="6000" dirty="0"/>
          </a:p>
        </p:txBody>
      </p:sp>
      <p:sp>
        <p:nvSpPr>
          <p:cNvPr id="5" name="ZoneTexte 4"/>
          <p:cNvSpPr txBox="1"/>
          <p:nvPr/>
        </p:nvSpPr>
        <p:spPr>
          <a:xfrm>
            <a:off x="1616751" y="17710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7030A0"/>
                </a:solidFill>
              </a:rPr>
              <a:t>CAP</a:t>
            </a:r>
            <a:endParaRPr lang="fr-FR" sz="4000" dirty="0">
              <a:solidFill>
                <a:srgbClr val="7030A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2724" y="139191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7030A0"/>
                </a:solidFill>
              </a:rPr>
              <a:t>HAT</a:t>
            </a:r>
            <a:endParaRPr lang="fr-FR" sz="4000" dirty="0">
              <a:solidFill>
                <a:srgbClr val="7030A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551500" y="720120"/>
            <a:ext cx="914400" cy="9144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8241487" y="648112"/>
            <a:ext cx="751237" cy="98640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574225" y="32367"/>
            <a:ext cx="4558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7 </a:t>
            </a:r>
            <a:r>
              <a:rPr lang="fr-FR" sz="6000" dirty="0" err="1" smtClean="0">
                <a:solidFill>
                  <a:srgbClr val="FF0000"/>
                </a:solidFill>
              </a:rPr>
              <a:t>differences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679" y="1301579"/>
            <a:ext cx="3384376" cy="3366657"/>
          </a:xfrm>
          <a:prstGeom prst="rect">
            <a:avLst/>
          </a:prstGeom>
        </p:spPr>
      </p:pic>
      <p:pic>
        <p:nvPicPr>
          <p:cNvPr id="3" name="Image 2" descr="J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2119" y="1301579"/>
            <a:ext cx="3456384" cy="340293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10116" y="20882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Jack</a:t>
            </a:r>
            <a:endParaRPr lang="fr-FR" sz="6000" dirty="0"/>
          </a:p>
        </p:txBody>
      </p:sp>
      <p:sp>
        <p:nvSpPr>
          <p:cNvPr id="5" name="ZoneTexte 4"/>
          <p:cNvSpPr txBox="1"/>
          <p:nvPr/>
        </p:nvSpPr>
        <p:spPr>
          <a:xfrm>
            <a:off x="7128223" y="16801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Jim</a:t>
            </a:r>
            <a:endParaRPr lang="fr-FR" sz="6000" dirty="0"/>
          </a:p>
        </p:txBody>
      </p:sp>
      <p:sp>
        <p:nvSpPr>
          <p:cNvPr id="6" name="ZoneTexte 5"/>
          <p:cNvSpPr txBox="1"/>
          <p:nvPr/>
        </p:nvSpPr>
        <p:spPr>
          <a:xfrm>
            <a:off x="1065900" y="583808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BEARD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6295" y="5838083"/>
            <a:ext cx="3135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MUSTACHE</a:t>
            </a:r>
            <a:endParaRPr lang="fr-FR" sz="4000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871639" y="3533827"/>
            <a:ext cx="1368152" cy="230425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8363353" y="3371252"/>
            <a:ext cx="999084" cy="24668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361374" y="4727189"/>
            <a:ext cx="4558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7 </a:t>
            </a:r>
            <a:r>
              <a:rPr lang="fr-FR" sz="6000" dirty="0" err="1" smtClean="0">
                <a:solidFill>
                  <a:srgbClr val="FF0000"/>
                </a:solidFill>
              </a:rPr>
              <a:t>differences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9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102" y="4890254"/>
            <a:ext cx="9134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GAME </a:t>
            </a:r>
            <a:r>
              <a:rPr lang="fr-FR" sz="5400" dirty="0" smtClean="0"/>
              <a:t>n°3 </a:t>
            </a:r>
            <a:r>
              <a:rPr lang="fr-FR" sz="5400" dirty="0" smtClean="0"/>
              <a:t>: </a:t>
            </a:r>
            <a:r>
              <a:rPr lang="fr-FR" sz="5400" dirty="0" err="1"/>
              <a:t>W</a:t>
            </a:r>
            <a:r>
              <a:rPr lang="fr-FR" sz="5400" dirty="0" err="1" smtClean="0"/>
              <a:t>ho</a:t>
            </a:r>
            <a:r>
              <a:rPr lang="fr-FR" sz="5400" dirty="0" smtClean="0"/>
              <a:t> </a:t>
            </a:r>
            <a:r>
              <a:rPr lang="fr-FR" sz="5400" dirty="0" err="1" smtClean="0"/>
              <a:t>is</a:t>
            </a:r>
            <a:r>
              <a:rPr lang="fr-FR" sz="5400" dirty="0" smtClean="0"/>
              <a:t> the </a:t>
            </a:r>
            <a:r>
              <a:rPr lang="fr-FR" sz="5400" dirty="0" err="1" smtClean="0"/>
              <a:t>robber</a:t>
            </a:r>
            <a:r>
              <a:rPr lang="fr-FR" sz="5400" dirty="0" smtClean="0"/>
              <a:t> ?</a:t>
            </a:r>
            <a:endParaRPr lang="fr-FR" sz="5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085" y="479008"/>
            <a:ext cx="2719052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3410"/>
              </p:ext>
            </p:extLst>
          </p:nvPr>
        </p:nvGraphicFramePr>
        <p:xfrm>
          <a:off x="576941" y="156756"/>
          <a:ext cx="11114315" cy="658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4315">
                  <a:extLst>
                    <a:ext uri="{9D8B030D-6E8A-4147-A177-3AD203B41FA5}">
                      <a16:colId xmlns:a16="http://schemas.microsoft.com/office/drawing/2014/main" val="326340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4800" dirty="0">
                          <a:effectLst/>
                        </a:rPr>
                        <a:t>On Saturday, </a:t>
                      </a:r>
                      <a:r>
                        <a:rPr lang="fr-FR" sz="4800" dirty="0" err="1">
                          <a:effectLst/>
                        </a:rPr>
                        <a:t>there</a:t>
                      </a:r>
                      <a:r>
                        <a:rPr lang="fr-FR" sz="4800" dirty="0">
                          <a:effectLst/>
                        </a:rPr>
                        <a:t> </a:t>
                      </a:r>
                      <a:r>
                        <a:rPr lang="fr-FR" sz="4800" dirty="0" err="1">
                          <a:effectLst/>
                        </a:rPr>
                        <a:t>was</a:t>
                      </a:r>
                      <a:r>
                        <a:rPr lang="fr-FR" sz="4800" dirty="0">
                          <a:effectLst/>
                        </a:rPr>
                        <a:t> a hold-up in the Bank in Winchester Street at 11:00 pm. </a:t>
                      </a:r>
                      <a:endParaRPr lang="fr-FR" sz="4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4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4800" dirty="0" smtClean="0">
                          <a:effectLst/>
                        </a:rPr>
                        <a:t>The </a:t>
                      </a:r>
                      <a:r>
                        <a:rPr lang="fr-FR" sz="4800" dirty="0">
                          <a:effectLst/>
                        </a:rPr>
                        <a:t>police </a:t>
                      </a:r>
                      <a:r>
                        <a:rPr lang="fr-FR" sz="4800" dirty="0" err="1">
                          <a:effectLst/>
                        </a:rPr>
                        <a:t>immediately</a:t>
                      </a:r>
                      <a:r>
                        <a:rPr lang="fr-FR" sz="4800" dirty="0">
                          <a:effectLst/>
                        </a:rPr>
                        <a:t> came to </a:t>
                      </a:r>
                      <a:r>
                        <a:rPr lang="fr-FR" sz="4800" dirty="0" err="1">
                          <a:effectLst/>
                        </a:rPr>
                        <a:t>investigate</a:t>
                      </a:r>
                      <a:r>
                        <a:rPr lang="fr-FR" sz="4800" dirty="0">
                          <a:effectLst/>
                        </a:rPr>
                        <a:t> the crime </a:t>
                      </a:r>
                      <a:r>
                        <a:rPr lang="fr-FR" sz="4800" dirty="0" err="1">
                          <a:effectLst/>
                        </a:rPr>
                        <a:t>scene</a:t>
                      </a:r>
                      <a:r>
                        <a:rPr lang="fr-FR" sz="4800" dirty="0">
                          <a:effectLst/>
                        </a:rPr>
                        <a:t> and </a:t>
                      </a:r>
                      <a:r>
                        <a:rPr lang="fr-FR" sz="4800" dirty="0" err="1">
                          <a:effectLst/>
                        </a:rPr>
                        <a:t>found</a:t>
                      </a:r>
                      <a:r>
                        <a:rPr lang="fr-FR" sz="4800" dirty="0">
                          <a:effectLst/>
                        </a:rPr>
                        <a:t> </a:t>
                      </a:r>
                      <a:r>
                        <a:rPr lang="fr-FR" sz="4800" dirty="0" err="1">
                          <a:effectLst/>
                        </a:rPr>
                        <a:t>some</a:t>
                      </a:r>
                      <a:r>
                        <a:rPr lang="fr-FR" sz="4800" dirty="0">
                          <a:effectLst/>
                        </a:rPr>
                        <a:t> </a:t>
                      </a:r>
                      <a:r>
                        <a:rPr lang="fr-FR" sz="4800" dirty="0" err="1">
                          <a:effectLst/>
                        </a:rPr>
                        <a:t>footprints</a:t>
                      </a:r>
                      <a:r>
                        <a:rPr lang="fr-FR" sz="4800" dirty="0">
                          <a:effectLst/>
                        </a:rPr>
                        <a:t> in the </a:t>
                      </a:r>
                      <a:r>
                        <a:rPr lang="fr-FR" sz="4800" dirty="0" err="1">
                          <a:effectLst/>
                        </a:rPr>
                        <a:t>snow</a:t>
                      </a:r>
                      <a:r>
                        <a:rPr lang="fr-FR" sz="4800" dirty="0">
                          <a:effectLst/>
                        </a:rPr>
                        <a:t>. </a:t>
                      </a:r>
                      <a:endParaRPr lang="fr-FR" sz="4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4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4800" dirty="0" smtClean="0">
                          <a:effectLst/>
                        </a:rPr>
                        <a:t>A </a:t>
                      </a:r>
                      <a:r>
                        <a:rPr lang="fr-FR" sz="4800" dirty="0" err="1">
                          <a:effectLst/>
                        </a:rPr>
                        <a:t>neighbour</a:t>
                      </a:r>
                      <a:r>
                        <a:rPr lang="fr-FR" sz="4800" dirty="0">
                          <a:effectLst/>
                        </a:rPr>
                        <a:t> </a:t>
                      </a:r>
                      <a:r>
                        <a:rPr lang="fr-FR" sz="4800" dirty="0" err="1">
                          <a:effectLst/>
                        </a:rPr>
                        <a:t>saw</a:t>
                      </a:r>
                      <a:r>
                        <a:rPr lang="fr-FR" sz="4800" dirty="0">
                          <a:effectLst/>
                        </a:rPr>
                        <a:t> the </a:t>
                      </a:r>
                      <a:r>
                        <a:rPr lang="fr-FR" sz="4800" dirty="0" err="1">
                          <a:effectLst/>
                        </a:rPr>
                        <a:t>robber</a:t>
                      </a:r>
                      <a:r>
                        <a:rPr lang="fr-FR" sz="4800" dirty="0">
                          <a:effectLst/>
                        </a:rPr>
                        <a:t> and the police made an </a:t>
                      </a:r>
                      <a:r>
                        <a:rPr lang="fr-FR" sz="4800" dirty="0" err="1">
                          <a:effectLst/>
                        </a:rPr>
                        <a:t>identikit</a:t>
                      </a:r>
                      <a:r>
                        <a:rPr lang="fr-FR" sz="4800" dirty="0">
                          <a:effectLst/>
                        </a:rPr>
                        <a:t>.</a:t>
                      </a:r>
                      <a:endParaRPr lang="fr-FR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483536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752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122</Words>
  <Application>Microsoft Office PowerPoint</Application>
  <PresentationFormat>Grand écran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Thème Office</vt:lpstr>
      <vt:lpstr>VIDEOCONFERENCE N°3</vt:lpstr>
      <vt:lpstr>       GAME n°1 : Height and shoe size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 PETRAULT</dc:creator>
  <cp:lastModifiedBy>Corinne PETRAULT</cp:lastModifiedBy>
  <cp:revision>12</cp:revision>
  <dcterms:created xsi:type="dcterms:W3CDTF">2019-12-10T14:30:35Z</dcterms:created>
  <dcterms:modified xsi:type="dcterms:W3CDTF">2019-12-12T10:55:35Z</dcterms:modified>
</cp:coreProperties>
</file>