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7" r:id="rId4"/>
    <p:sldId id="268" r:id="rId5"/>
    <p:sldId id="258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6F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472" autoAdjust="0"/>
  </p:normalViewPr>
  <p:slideViewPr>
    <p:cSldViewPr>
      <p:cViewPr varScale="1">
        <p:scale>
          <a:sx n="75" d="100"/>
          <a:sy n="75" d="100"/>
        </p:scale>
        <p:origin x="-166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13118-4B24-4394-9D89-6C70BF5CE77B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655EF-DFDA-46DF-B239-3CACC92806D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655EF-DFDA-46DF-B239-3CACC92806DB}" type="slidenum">
              <a:rPr lang="fr-FR" smtClean="0"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6D48-99BB-4B0A-9A89-0B8B3CACB142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81430-D72E-4566-A35D-8DAE0248F78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6D48-99BB-4B0A-9A89-0B8B3CACB142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81430-D72E-4566-A35D-8DAE0248F78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6D48-99BB-4B0A-9A89-0B8B3CACB142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81430-D72E-4566-A35D-8DAE0248F78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6D48-99BB-4B0A-9A89-0B8B3CACB142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81430-D72E-4566-A35D-8DAE0248F78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6D48-99BB-4B0A-9A89-0B8B3CACB142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81430-D72E-4566-A35D-8DAE0248F78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6D48-99BB-4B0A-9A89-0B8B3CACB142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81430-D72E-4566-A35D-8DAE0248F78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6D48-99BB-4B0A-9A89-0B8B3CACB142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81430-D72E-4566-A35D-8DAE0248F78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6D48-99BB-4B0A-9A89-0B8B3CACB142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81430-D72E-4566-A35D-8DAE0248F78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6D48-99BB-4B0A-9A89-0B8B3CACB142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81430-D72E-4566-A35D-8DAE0248F78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6D48-99BB-4B0A-9A89-0B8B3CACB142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81430-D72E-4566-A35D-8DAE0248F78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6D48-99BB-4B0A-9A89-0B8B3CACB142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81430-D72E-4566-A35D-8DAE0248F78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6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16D48-99BB-4B0A-9A89-0B8B3CACB142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81430-D72E-4566-A35D-8DAE0248F78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2060848"/>
            <a:ext cx="7772400" cy="2448271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 smtClean="0"/>
              <a:t>Orthographe – CM2</a:t>
            </a:r>
            <a:br>
              <a:rPr lang="fr-FR" dirty="0" smtClean="0"/>
            </a:br>
            <a:r>
              <a:rPr lang="fr-FR" dirty="0" smtClean="0"/>
              <a:t>synthèse sur les adverbes en [a]</a:t>
            </a:r>
            <a:r>
              <a:rPr lang="fr-FR" b="1" dirty="0" err="1" smtClean="0"/>
              <a:t>mm</a:t>
            </a:r>
            <a:r>
              <a:rPr lang="fr-FR" dirty="0" err="1" smtClean="0"/>
              <a:t>ent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E</a:t>
            </a:r>
            <a:r>
              <a:rPr lang="fr-FR" dirty="0" smtClean="0"/>
              <a:t>xercices individuels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424936" cy="6120680"/>
          </a:xfrm>
        </p:spPr>
        <p:txBody>
          <a:bodyPr>
            <a:normAutofit fontScale="90000"/>
          </a:bodyPr>
          <a:lstStyle/>
          <a:p>
            <a:pPr algn="l"/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– Ecris l’adverbe en –[a]</a:t>
            </a:r>
            <a:r>
              <a:rPr lang="fr-FR" b="1" u="sng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mm</a:t>
            </a:r>
            <a:r>
              <a:rPr lang="fr-FR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ent</a:t>
            </a:r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dérivé de chaque adjectif :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méchant </a:t>
            </a:r>
            <a:r>
              <a:rPr lang="fr-FR" dirty="0" smtClean="0">
                <a:sym typeface="Wingdings" pitchFamily="2" charset="2"/>
              </a:rPr>
              <a:t></a:t>
            </a:r>
            <a:br>
              <a:rPr lang="fr-FR" dirty="0" smtClean="0">
                <a:sym typeface="Wingdings" pitchFamily="2" charset="2"/>
              </a:rPr>
            </a:br>
            <a:r>
              <a:rPr lang="fr-FR" dirty="0" smtClean="0">
                <a:sym typeface="Wingdings" pitchFamily="2" charset="2"/>
              </a:rPr>
              <a:t>évident  </a:t>
            </a:r>
            <a:br>
              <a:rPr lang="fr-FR" dirty="0" smtClean="0">
                <a:sym typeface="Wingdings" pitchFamily="2" charset="2"/>
              </a:rPr>
            </a:br>
            <a:r>
              <a:rPr lang="fr-FR" dirty="0" smtClean="0">
                <a:sym typeface="Wingdings" pitchFamily="2" charset="2"/>
              </a:rPr>
              <a:t>violent </a:t>
            </a:r>
            <a:br>
              <a:rPr lang="fr-FR" dirty="0" smtClean="0">
                <a:sym typeface="Wingdings" pitchFamily="2" charset="2"/>
              </a:rPr>
            </a:br>
            <a:r>
              <a:rPr lang="fr-FR" dirty="0" smtClean="0">
                <a:sym typeface="Wingdings" pitchFamily="2" charset="2"/>
              </a:rPr>
              <a:t>puissant </a:t>
            </a:r>
            <a:br>
              <a:rPr lang="fr-FR" dirty="0" smtClean="0">
                <a:sym typeface="Wingdings" pitchFamily="2" charset="2"/>
              </a:rPr>
            </a:br>
            <a:r>
              <a:rPr lang="fr-FR" dirty="0" smtClean="0">
                <a:sym typeface="Wingdings" pitchFamily="2" charset="2"/>
              </a:rPr>
              <a:t>constant </a:t>
            </a:r>
            <a:br>
              <a:rPr lang="fr-FR" dirty="0" smtClean="0">
                <a:sym typeface="Wingdings" pitchFamily="2" charset="2"/>
              </a:rPr>
            </a:br>
            <a:r>
              <a:rPr lang="fr-FR" dirty="0" smtClean="0">
                <a:sym typeface="Wingdings" pitchFamily="2" charset="2"/>
              </a:rPr>
              <a:t>intelligent </a:t>
            </a:r>
            <a:br>
              <a:rPr lang="fr-FR" dirty="0" smtClean="0">
                <a:sym typeface="Wingdings" pitchFamily="2" charset="2"/>
              </a:rPr>
            </a:br>
            <a:r>
              <a:rPr lang="fr-FR" dirty="0" smtClean="0">
                <a:sym typeface="Wingdings" pitchFamily="2" charset="2"/>
              </a:rPr>
              <a:t>inconscient 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424936" cy="6120680"/>
          </a:xfrm>
        </p:spPr>
        <p:txBody>
          <a:bodyPr>
            <a:normAutofit fontScale="90000"/>
          </a:bodyPr>
          <a:lstStyle/>
          <a:p>
            <a:pPr algn="l"/>
            <a:r>
              <a:rPr lang="fr-FR" sz="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ndika New Basic" pitchFamily="2" charset="0"/>
                <a:cs typeface="Andika New Basic" pitchFamily="2" charset="0"/>
              </a:rPr>
              <a:t>2 – Écris </a:t>
            </a:r>
            <a:r>
              <a:rPr lang="fr-FR" sz="3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ndika New Basic" pitchFamily="2" charset="0"/>
                <a:cs typeface="Andika New Basic" pitchFamily="2" charset="0"/>
              </a:rPr>
              <a:t>l’adjectif correspondant à chaque adverbe </a:t>
            </a:r>
            <a:r>
              <a:rPr lang="fr-FR" sz="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ndika New Basic" pitchFamily="2" charset="0"/>
                <a:cs typeface="Andika New Basic" pitchFamily="2" charset="0"/>
              </a:rPr>
              <a:t>:</a:t>
            </a:r>
            <a:br>
              <a:rPr lang="fr-FR" sz="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ndika New Basic" pitchFamily="2" charset="0"/>
                <a:cs typeface="Andika New Basic" pitchFamily="2" charset="0"/>
              </a:rPr>
            </a:br>
            <a:r>
              <a:rPr lang="fr-FR" sz="3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ndika New Basic" pitchFamily="2" charset="0"/>
                <a:cs typeface="Andika New Basic" pitchFamily="2" charset="0"/>
              </a:rPr>
              <a:t/>
            </a:r>
            <a:br>
              <a:rPr lang="fr-FR" sz="3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ndika New Basic" pitchFamily="2" charset="0"/>
                <a:cs typeface="Andika New Basic" pitchFamily="2" charset="0"/>
              </a:rPr>
            </a:br>
            <a:r>
              <a:rPr lang="fr-FR" sz="3800" dirty="0" smtClean="0">
                <a:latin typeface="Andika New Basic" pitchFamily="2" charset="0"/>
                <a:cs typeface="Andika New Basic" pitchFamily="2" charset="0"/>
              </a:rPr>
              <a:t>savamment </a:t>
            </a:r>
            <a:r>
              <a:rPr lang="fr-FR" sz="3800" dirty="0" smtClean="0">
                <a:latin typeface="Andika New Basic" pitchFamily="2" charset="0"/>
                <a:cs typeface="Andika New Basic" pitchFamily="2" charset="0"/>
                <a:sym typeface="Wingdings" pitchFamily="2" charset="2"/>
              </a:rPr>
              <a:t></a:t>
            </a:r>
            <a:r>
              <a:rPr lang="fr-FR" sz="3800" dirty="0">
                <a:latin typeface="Andika New Basic" pitchFamily="2" charset="0"/>
                <a:cs typeface="Andika New Basic" pitchFamily="2" charset="0"/>
              </a:rPr>
              <a:t/>
            </a:r>
            <a:br>
              <a:rPr lang="fr-FR" sz="3800" dirty="0">
                <a:latin typeface="Andika New Basic" pitchFamily="2" charset="0"/>
                <a:cs typeface="Andika New Basic" pitchFamily="2" charset="0"/>
              </a:rPr>
            </a:br>
            <a:r>
              <a:rPr lang="fr-FR" sz="3800" dirty="0" smtClean="0">
                <a:latin typeface="Andika New Basic" pitchFamily="2" charset="0"/>
                <a:cs typeface="Andika New Basic" pitchFamily="2" charset="0"/>
              </a:rPr>
              <a:t>étonnamment </a:t>
            </a:r>
            <a:r>
              <a:rPr lang="fr-FR" sz="3800" dirty="0" smtClean="0">
                <a:latin typeface="Andika New Basic" pitchFamily="2" charset="0"/>
                <a:cs typeface="Andika New Basic" pitchFamily="2" charset="0"/>
                <a:sym typeface="Wingdings" pitchFamily="2" charset="2"/>
              </a:rPr>
              <a:t> </a:t>
            </a:r>
            <a:r>
              <a:rPr lang="fr-FR" sz="3800" dirty="0" smtClean="0">
                <a:latin typeface="Andika New Basic" pitchFamily="2" charset="0"/>
                <a:cs typeface="Andika New Basic" pitchFamily="2" charset="0"/>
              </a:rPr>
              <a:t/>
            </a:r>
            <a:br>
              <a:rPr lang="fr-FR" sz="3800" dirty="0" smtClean="0">
                <a:latin typeface="Andika New Basic" pitchFamily="2" charset="0"/>
                <a:cs typeface="Andika New Basic" pitchFamily="2" charset="0"/>
              </a:rPr>
            </a:br>
            <a:r>
              <a:rPr lang="fr-FR" sz="3800" dirty="0" smtClean="0">
                <a:latin typeface="Andika New Basic" pitchFamily="2" charset="0"/>
                <a:cs typeface="Andika New Basic" pitchFamily="2" charset="0"/>
              </a:rPr>
              <a:t>précédemment </a:t>
            </a:r>
            <a:r>
              <a:rPr lang="fr-FR" sz="3800" dirty="0" smtClean="0">
                <a:latin typeface="Andika New Basic" pitchFamily="2" charset="0"/>
                <a:cs typeface="Andika New Basic" pitchFamily="2" charset="0"/>
                <a:sym typeface="Wingdings" pitchFamily="2" charset="2"/>
              </a:rPr>
              <a:t> </a:t>
            </a:r>
            <a:r>
              <a:rPr lang="fr-FR" sz="3800" dirty="0" smtClean="0">
                <a:latin typeface="Andika New Basic" pitchFamily="2" charset="0"/>
                <a:cs typeface="Andika New Basic" pitchFamily="2" charset="0"/>
              </a:rPr>
              <a:t/>
            </a:r>
            <a:br>
              <a:rPr lang="fr-FR" sz="3800" dirty="0" smtClean="0">
                <a:latin typeface="Andika New Basic" pitchFamily="2" charset="0"/>
                <a:cs typeface="Andika New Basic" pitchFamily="2" charset="0"/>
              </a:rPr>
            </a:br>
            <a:r>
              <a:rPr lang="fr-FR" sz="3800" dirty="0" smtClean="0">
                <a:latin typeface="Andika New Basic" pitchFamily="2" charset="0"/>
                <a:cs typeface="Andika New Basic" pitchFamily="2" charset="0"/>
              </a:rPr>
              <a:t>innocemment </a:t>
            </a:r>
            <a:r>
              <a:rPr lang="fr-FR" sz="3800" dirty="0" smtClean="0">
                <a:latin typeface="Andika New Basic" pitchFamily="2" charset="0"/>
                <a:cs typeface="Andika New Basic" pitchFamily="2" charset="0"/>
                <a:sym typeface="Wingdings" pitchFamily="2" charset="2"/>
              </a:rPr>
              <a:t> </a:t>
            </a:r>
            <a:r>
              <a:rPr lang="fr-FR" sz="3800" dirty="0" smtClean="0">
                <a:latin typeface="Andika New Basic" pitchFamily="2" charset="0"/>
                <a:cs typeface="Andika New Basic" pitchFamily="2" charset="0"/>
              </a:rPr>
              <a:t/>
            </a:r>
            <a:br>
              <a:rPr lang="fr-FR" sz="3800" dirty="0" smtClean="0">
                <a:latin typeface="Andika New Basic" pitchFamily="2" charset="0"/>
                <a:cs typeface="Andika New Basic" pitchFamily="2" charset="0"/>
              </a:rPr>
            </a:br>
            <a:r>
              <a:rPr lang="fr-FR" sz="3800" dirty="0" smtClean="0">
                <a:latin typeface="Andika New Basic" pitchFamily="2" charset="0"/>
                <a:cs typeface="Andika New Basic" pitchFamily="2" charset="0"/>
              </a:rPr>
              <a:t>pesamment </a:t>
            </a:r>
            <a:r>
              <a:rPr lang="fr-FR" sz="3800" dirty="0" smtClean="0">
                <a:latin typeface="Andika New Basic" pitchFamily="2" charset="0"/>
                <a:cs typeface="Andika New Basic" pitchFamily="2" charset="0"/>
                <a:sym typeface="Wingdings" pitchFamily="2" charset="2"/>
              </a:rPr>
              <a:t> </a:t>
            </a:r>
            <a:r>
              <a:rPr lang="fr-FR" sz="3800" dirty="0" smtClean="0">
                <a:latin typeface="Andika New Basic" pitchFamily="2" charset="0"/>
                <a:cs typeface="Andika New Basic" pitchFamily="2" charset="0"/>
              </a:rPr>
              <a:t/>
            </a:r>
            <a:br>
              <a:rPr lang="fr-FR" sz="3800" dirty="0" smtClean="0">
                <a:latin typeface="Andika New Basic" pitchFamily="2" charset="0"/>
                <a:cs typeface="Andika New Basic" pitchFamily="2" charset="0"/>
              </a:rPr>
            </a:br>
            <a:r>
              <a:rPr lang="fr-FR" sz="3800" dirty="0" smtClean="0">
                <a:latin typeface="Andika New Basic" pitchFamily="2" charset="0"/>
                <a:cs typeface="Andika New Basic" pitchFamily="2" charset="0"/>
              </a:rPr>
              <a:t>excellemment </a:t>
            </a:r>
            <a:r>
              <a:rPr lang="fr-FR" sz="3800" dirty="0" smtClean="0">
                <a:latin typeface="Andika New Basic" pitchFamily="2" charset="0"/>
                <a:cs typeface="Andika New Basic" pitchFamily="2" charset="0"/>
                <a:sym typeface="Wingdings" pitchFamily="2" charset="2"/>
              </a:rPr>
              <a:t> </a:t>
            </a:r>
            <a:r>
              <a:rPr lang="fr-FR" sz="3800" dirty="0" smtClean="0">
                <a:latin typeface="Andika New Basic" pitchFamily="2" charset="0"/>
                <a:cs typeface="Andika New Basic" pitchFamily="2" charset="0"/>
              </a:rPr>
              <a:t/>
            </a:r>
            <a:br>
              <a:rPr lang="fr-FR" sz="3800" dirty="0" smtClean="0">
                <a:latin typeface="Andika New Basic" pitchFamily="2" charset="0"/>
                <a:cs typeface="Andika New Basic" pitchFamily="2" charset="0"/>
              </a:rPr>
            </a:br>
            <a:r>
              <a:rPr lang="fr-FR" sz="3800" dirty="0" smtClean="0">
                <a:latin typeface="Andika New Basic" pitchFamily="2" charset="0"/>
                <a:cs typeface="Andika New Basic" pitchFamily="2" charset="0"/>
              </a:rPr>
              <a:t>couramment </a:t>
            </a:r>
            <a:r>
              <a:rPr lang="fr-FR" sz="3800" dirty="0" smtClean="0">
                <a:latin typeface="Andika New Basic" pitchFamily="2" charset="0"/>
                <a:cs typeface="Andika New Basic" pitchFamily="2" charset="0"/>
                <a:sym typeface="Wingdings" pitchFamily="2" charset="2"/>
              </a:rPr>
              <a:t> </a:t>
            </a:r>
            <a:r>
              <a:rPr lang="fr-FR" sz="3800" dirty="0" smtClean="0">
                <a:latin typeface="Andika New Basic" pitchFamily="2" charset="0"/>
                <a:cs typeface="Andika New Basic" pitchFamily="2" charset="0"/>
              </a:rPr>
              <a:t/>
            </a:r>
            <a:br>
              <a:rPr lang="fr-FR" sz="3800" dirty="0" smtClean="0">
                <a:latin typeface="Andika New Basic" pitchFamily="2" charset="0"/>
                <a:cs typeface="Andika New Basic" pitchFamily="2" charset="0"/>
              </a:rPr>
            </a:br>
            <a:r>
              <a:rPr lang="fr-FR" sz="3800" dirty="0" smtClean="0">
                <a:latin typeface="Andika New Basic" pitchFamily="2" charset="0"/>
                <a:cs typeface="Andika New Basic" pitchFamily="2" charset="0"/>
              </a:rPr>
              <a:t>différemment</a:t>
            </a:r>
            <a:r>
              <a:rPr lang="fr-FR" dirty="0" smtClean="0">
                <a:latin typeface="Andika New Basic" pitchFamily="2" charset="0"/>
                <a:cs typeface="Andika New Basic" pitchFamily="2" charset="0"/>
                <a:sym typeface="Wingdings" pitchFamily="2" charset="2"/>
              </a:rPr>
              <a:t> </a:t>
            </a:r>
            <a:endParaRPr lang="fr-FR" dirty="0">
              <a:latin typeface="Andika New Basic" pitchFamily="2" charset="0"/>
              <a:cs typeface="Andika New Basic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424936" cy="6120680"/>
          </a:xfrm>
        </p:spPr>
        <p:txBody>
          <a:bodyPr>
            <a:normAutofit/>
          </a:bodyPr>
          <a:lstStyle/>
          <a:p>
            <a:pPr algn="l"/>
            <a:r>
              <a:rPr lang="fr-F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ndika New Basic" pitchFamily="2" charset="0"/>
                <a:cs typeface="Andika New Basic" pitchFamily="2" charset="0"/>
              </a:rPr>
              <a:t>3. S</a:t>
            </a:r>
            <a:r>
              <a:rPr lang="fr-F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ndika New Basic" pitchFamily="2" charset="0"/>
                <a:cs typeface="Andika New Basic" pitchFamily="2" charset="0"/>
              </a:rPr>
              <a:t>ouligne </a:t>
            </a:r>
            <a:r>
              <a:rPr lang="fr-F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ndika New Basic" pitchFamily="2" charset="0"/>
                <a:cs typeface="Andika New Basic" pitchFamily="2" charset="0"/>
              </a:rPr>
              <a:t>uniquement les adjectifs qui ont un dérivé en -[a]</a:t>
            </a:r>
            <a:r>
              <a:rPr lang="fr-FR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ndika New Basic" pitchFamily="2" charset="0"/>
                <a:cs typeface="Andika New Basic" pitchFamily="2" charset="0"/>
              </a:rPr>
              <a:t>mment</a:t>
            </a:r>
            <a:r>
              <a:rPr lang="fr-F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ndika New Basic" pitchFamily="2" charset="0"/>
                <a:cs typeface="Andika New Basic" pitchFamily="2" charset="0"/>
              </a:rPr>
              <a:t> puis écris ce dérivé </a:t>
            </a:r>
            <a:r>
              <a:rPr lang="fr-F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ndika New Basic" pitchFamily="2" charset="0"/>
                <a:cs typeface="Andika New Basic" pitchFamily="2" charset="0"/>
              </a:rPr>
              <a:t>en dessous :</a:t>
            </a:r>
            <a:br>
              <a:rPr lang="fr-F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ndika New Basic" pitchFamily="2" charset="0"/>
                <a:cs typeface="Andika New Basic" pitchFamily="2" charset="0"/>
              </a:rPr>
            </a:br>
            <a:r>
              <a:rPr lang="fr-F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ndika New Basic" pitchFamily="2" charset="0"/>
                <a:cs typeface="Andika New Basic" pitchFamily="2" charset="0"/>
              </a:rPr>
              <a:t/>
            </a:r>
            <a:br>
              <a:rPr lang="fr-F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ndika New Basic" pitchFamily="2" charset="0"/>
                <a:cs typeface="Andika New Basic" pitchFamily="2" charset="0"/>
              </a:rPr>
            </a:br>
            <a:r>
              <a:rPr lang="fr-FR" sz="3600" i="1" dirty="0">
                <a:latin typeface="Andika New Basic" pitchFamily="2" charset="0"/>
                <a:cs typeface="Andika New Basic" pitchFamily="2" charset="0"/>
              </a:rPr>
              <a:t>géant – </a:t>
            </a:r>
            <a:r>
              <a:rPr lang="fr-FR" sz="3600" i="1" u="sng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ika New Basic" pitchFamily="2" charset="0"/>
                <a:cs typeface="Andika New Basic" pitchFamily="2" charset="0"/>
              </a:rPr>
              <a:t>appar</a:t>
            </a:r>
            <a:r>
              <a:rPr lang="fr-FR" sz="3600" b="1" i="1" u="sng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ika New Basic" pitchFamily="2" charset="0"/>
                <a:cs typeface="Andika New Basic" pitchFamily="2" charset="0"/>
              </a:rPr>
              <a:t>e</a:t>
            </a:r>
            <a:r>
              <a:rPr lang="fr-FR" sz="3600" i="1" u="sng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ika New Basic" pitchFamily="2" charset="0"/>
                <a:cs typeface="Andika New Basic" pitchFamily="2" charset="0"/>
              </a:rPr>
              <a:t>nt</a:t>
            </a:r>
            <a:r>
              <a:rPr lang="fr-FR" sz="3600" i="1" dirty="0">
                <a:solidFill>
                  <a:srgbClr val="FFFF00"/>
                </a:solidFill>
                <a:latin typeface="Andika New Basic" pitchFamily="2" charset="0"/>
                <a:cs typeface="Andika New Basic" pitchFamily="2" charset="0"/>
              </a:rPr>
              <a:t> </a:t>
            </a:r>
            <a:r>
              <a:rPr lang="fr-FR" sz="3600" i="1" dirty="0">
                <a:latin typeface="Andika New Basic" pitchFamily="2" charset="0"/>
                <a:cs typeface="Andika New Basic" pitchFamily="2" charset="0"/>
              </a:rPr>
              <a:t>– indépendant – souriant – vaillant – choquant – négligent – vigilant – conséquent – charmant – rassurant – </a:t>
            </a:r>
            <a:r>
              <a:rPr lang="fr-FR" sz="3600" i="1" dirty="0" smtClean="0">
                <a:latin typeface="Andika New Basic" pitchFamily="2" charset="0"/>
                <a:cs typeface="Andika New Basic" pitchFamily="2" charset="0"/>
              </a:rPr>
              <a:t>ardent</a:t>
            </a:r>
            <a:br>
              <a:rPr lang="fr-FR" sz="3600" i="1" dirty="0" smtClean="0">
                <a:latin typeface="Andika New Basic" pitchFamily="2" charset="0"/>
                <a:cs typeface="Andika New Basic" pitchFamily="2" charset="0"/>
              </a:rPr>
            </a:br>
            <a:r>
              <a:rPr lang="fr-FR" sz="3600" i="1" dirty="0" smtClean="0">
                <a:latin typeface="Andika New Basic" pitchFamily="2" charset="0"/>
                <a:cs typeface="Andika New Basic" pitchFamily="2" charset="0"/>
              </a:rPr>
              <a:t/>
            </a:r>
            <a:br>
              <a:rPr lang="fr-FR" sz="3600" i="1" dirty="0" smtClean="0">
                <a:latin typeface="Andika New Basic" pitchFamily="2" charset="0"/>
                <a:cs typeface="Andika New Basic" pitchFamily="2" charset="0"/>
              </a:rPr>
            </a:br>
            <a:r>
              <a:rPr lang="fr-FR" sz="3600" i="1" dirty="0" smtClean="0">
                <a:latin typeface="Andika New Basic" pitchFamily="2" charset="0"/>
                <a:cs typeface="Andika New Basic" pitchFamily="2" charset="0"/>
                <a:sym typeface="Wingdings" pitchFamily="2" charset="2"/>
              </a:rPr>
              <a:t> appar</a:t>
            </a:r>
            <a:r>
              <a:rPr lang="fr-FR" sz="3600" i="1" dirty="0" smtClean="0">
                <a:solidFill>
                  <a:srgbClr val="FF0000"/>
                </a:solidFill>
                <a:latin typeface="Andika New Basic" pitchFamily="2" charset="0"/>
                <a:cs typeface="Andika New Basic" pitchFamily="2" charset="0"/>
                <a:sym typeface="Wingdings" pitchFamily="2" charset="2"/>
              </a:rPr>
              <a:t>e</a:t>
            </a:r>
            <a:r>
              <a:rPr lang="fr-FR" sz="3600" i="1" dirty="0" smtClean="0">
                <a:latin typeface="Andika New Basic" pitchFamily="2" charset="0"/>
                <a:cs typeface="Andika New Basic" pitchFamily="2" charset="0"/>
                <a:sym typeface="Wingdings" pitchFamily="2" charset="2"/>
              </a:rPr>
              <a:t>mment, </a:t>
            </a:r>
            <a:endParaRPr lang="fr-FR" sz="3600" dirty="0">
              <a:latin typeface="Andika New Basic" pitchFamily="2" charset="0"/>
              <a:cs typeface="Andika New Basic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496944" cy="6192688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fr-FR" sz="2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ndika New Basic" pitchFamily="2" charset="0"/>
                <a:cs typeface="Andika New Basic" pitchFamily="2" charset="0"/>
              </a:rPr>
              <a:t>4. Complète  chaque phrase avec un adverbe </a:t>
            </a:r>
            <a:r>
              <a:rPr lang="fr-FR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ndika New Basic" pitchFamily="2" charset="0"/>
                <a:cs typeface="Andika New Basic" pitchFamily="2" charset="0"/>
              </a:rPr>
              <a:t>en -</a:t>
            </a:r>
            <a:r>
              <a:rPr lang="fr-FR" sz="2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ndika New Basic" pitchFamily="2" charset="0"/>
                <a:cs typeface="Andika New Basic" pitchFamily="2" charset="0"/>
              </a:rPr>
              <a:t>emment</a:t>
            </a:r>
            <a:r>
              <a:rPr lang="fr-FR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ndika New Basic" pitchFamily="2" charset="0"/>
                <a:cs typeface="Andika New Basic" pitchFamily="2" charset="0"/>
              </a:rPr>
              <a:t> ou -</a:t>
            </a:r>
            <a:r>
              <a:rPr lang="fr-FR" sz="2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ndika New Basic" pitchFamily="2" charset="0"/>
                <a:cs typeface="Andika New Basic" pitchFamily="2" charset="0"/>
              </a:rPr>
              <a:t>amment</a:t>
            </a:r>
            <a:r>
              <a:rPr lang="fr-FR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ndika New Basic" pitchFamily="2" charset="0"/>
                <a:cs typeface="Andika New Basic" pitchFamily="2" charset="0"/>
              </a:rPr>
              <a:t> dérivé de </a:t>
            </a:r>
            <a:r>
              <a:rPr lang="fr-FR" sz="2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ndika New Basic" pitchFamily="2" charset="0"/>
                <a:cs typeface="Andika New Basic" pitchFamily="2" charset="0"/>
              </a:rPr>
              <a:t>l’un des adjectifs de la liste:</a:t>
            </a:r>
            <a:r>
              <a:rPr lang="fr-FR" sz="2600" dirty="0">
                <a:latin typeface="Andika New Basic" pitchFamily="2" charset="0"/>
                <a:cs typeface="Andika New Basic" pitchFamily="2" charset="0"/>
              </a:rPr>
              <a:t/>
            </a:r>
            <a:br>
              <a:rPr lang="fr-FR" sz="2600" dirty="0">
                <a:latin typeface="Andika New Basic" pitchFamily="2" charset="0"/>
                <a:cs typeface="Andika New Basic" pitchFamily="2" charset="0"/>
              </a:rPr>
            </a:br>
            <a:r>
              <a:rPr lang="fr-FR" sz="2600" dirty="0" smtClean="0">
                <a:latin typeface="Andika New Basic" pitchFamily="2" charset="0"/>
                <a:cs typeface="Andika New Basic" pitchFamily="2" charset="0"/>
              </a:rPr>
              <a:t> -</a:t>
            </a:r>
            <a:r>
              <a:rPr lang="fr-FR" sz="2600" i="1" dirty="0" smtClean="0">
                <a:latin typeface="Andika New Basic" pitchFamily="2" charset="0"/>
                <a:cs typeface="Andika New Basic" pitchFamily="2" charset="0"/>
              </a:rPr>
              <a:t>fréquent </a:t>
            </a:r>
            <a:r>
              <a:rPr lang="fr-FR" sz="2600" i="1" dirty="0">
                <a:latin typeface="Andika New Basic" pitchFamily="2" charset="0"/>
                <a:cs typeface="Andika New Basic" pitchFamily="2" charset="0"/>
              </a:rPr>
              <a:t>– </a:t>
            </a:r>
            <a:r>
              <a:rPr lang="fr-FR" sz="2600" i="1" dirty="0" smtClean="0">
                <a:latin typeface="Andika New Basic" pitchFamily="2" charset="0"/>
                <a:cs typeface="Andika New Basic" pitchFamily="2" charset="0"/>
              </a:rPr>
              <a:t>suffisant - </a:t>
            </a:r>
            <a:r>
              <a:rPr lang="fr-FR" sz="2600" b="1" u="sng" dirty="0" smtClean="0">
                <a:solidFill>
                  <a:srgbClr val="00B050"/>
                </a:solidFill>
                <a:latin typeface="Andika New Basic" pitchFamily="2" charset="0"/>
                <a:cs typeface="Andika New Basic" pitchFamily="2" charset="0"/>
              </a:rPr>
              <a:t>méchant</a:t>
            </a:r>
            <a:r>
              <a:rPr lang="fr-FR" sz="2600" i="1" dirty="0" smtClean="0">
                <a:latin typeface="Andika New Basic" pitchFamily="2" charset="0"/>
                <a:cs typeface="Andika New Basic" pitchFamily="2" charset="0"/>
              </a:rPr>
              <a:t>– </a:t>
            </a:r>
            <a:r>
              <a:rPr lang="fr-FR" sz="2600" i="1" dirty="0">
                <a:latin typeface="Andika New Basic" pitchFamily="2" charset="0"/>
                <a:cs typeface="Andika New Basic" pitchFamily="2" charset="0"/>
              </a:rPr>
              <a:t>récent – nonchalant</a:t>
            </a:r>
            <a:r>
              <a:rPr lang="fr-FR" sz="2600" dirty="0">
                <a:latin typeface="Andika New Basic" pitchFamily="2" charset="0"/>
                <a:cs typeface="Andika New Basic" pitchFamily="2" charset="0"/>
              </a:rPr>
              <a:t/>
            </a:r>
            <a:br>
              <a:rPr lang="fr-FR" sz="2600" dirty="0">
                <a:latin typeface="Andika New Basic" pitchFamily="2" charset="0"/>
                <a:cs typeface="Andika New Basic" pitchFamily="2" charset="0"/>
              </a:rPr>
            </a:br>
            <a:r>
              <a:rPr lang="fr-FR" sz="2600" u="sng" dirty="0" smtClean="0">
                <a:solidFill>
                  <a:srgbClr val="00B050"/>
                </a:solidFill>
                <a:latin typeface="Andika New Basic" pitchFamily="2" charset="0"/>
                <a:cs typeface="Andika New Basic" pitchFamily="2" charset="0"/>
              </a:rPr>
              <a:t>exemple</a:t>
            </a:r>
            <a:r>
              <a:rPr lang="fr-FR" sz="2600" dirty="0" smtClean="0">
                <a:solidFill>
                  <a:srgbClr val="00B050"/>
                </a:solidFill>
                <a:latin typeface="Andika New Basic" pitchFamily="2" charset="0"/>
                <a:cs typeface="Andika New Basic" pitchFamily="2" charset="0"/>
              </a:rPr>
              <a:t> : </a:t>
            </a:r>
            <a:br>
              <a:rPr lang="fr-FR" sz="2600" dirty="0" smtClean="0">
                <a:solidFill>
                  <a:srgbClr val="00B050"/>
                </a:solidFill>
                <a:latin typeface="Andika New Basic" pitchFamily="2" charset="0"/>
                <a:cs typeface="Andika New Basic" pitchFamily="2" charset="0"/>
              </a:rPr>
            </a:br>
            <a:r>
              <a:rPr lang="fr-FR" sz="2600" dirty="0" smtClean="0">
                <a:solidFill>
                  <a:srgbClr val="00B050"/>
                </a:solidFill>
                <a:latin typeface="Andika New Basic" pitchFamily="2" charset="0"/>
                <a:cs typeface="Andika New Basic" pitchFamily="2" charset="0"/>
              </a:rPr>
              <a:t>Cette petite à parlé </a:t>
            </a:r>
            <a:r>
              <a:rPr lang="fr-FR" sz="2600" b="1" u="sng" dirty="0" smtClean="0">
                <a:solidFill>
                  <a:srgbClr val="00B050"/>
                </a:solidFill>
                <a:latin typeface="Andika New Basic" pitchFamily="2" charset="0"/>
                <a:cs typeface="Andika New Basic" pitchFamily="2" charset="0"/>
              </a:rPr>
              <a:t>méchamment</a:t>
            </a:r>
            <a:r>
              <a:rPr lang="fr-FR" sz="2600" dirty="0" smtClean="0">
                <a:solidFill>
                  <a:srgbClr val="00B050"/>
                </a:solidFill>
                <a:latin typeface="Andika New Basic" pitchFamily="2" charset="0"/>
                <a:cs typeface="Andika New Basic" pitchFamily="2" charset="0"/>
              </a:rPr>
              <a:t> à sa mère.</a:t>
            </a:r>
            <a:r>
              <a:rPr lang="fr-FR" sz="2600" dirty="0">
                <a:latin typeface="Andika New Basic" pitchFamily="2" charset="0"/>
                <a:cs typeface="Andika New Basic" pitchFamily="2" charset="0"/>
              </a:rPr>
              <a:t/>
            </a:r>
            <a:br>
              <a:rPr lang="fr-FR" sz="2600" dirty="0">
                <a:latin typeface="Andika New Basic" pitchFamily="2" charset="0"/>
                <a:cs typeface="Andika New Basic" pitchFamily="2" charset="0"/>
              </a:rPr>
            </a:br>
            <a:r>
              <a:rPr lang="fr-FR" sz="2600" i="1" dirty="0">
                <a:latin typeface="Andika New Basic" pitchFamily="2" charset="0"/>
                <a:cs typeface="Andika New Basic" pitchFamily="2" charset="0"/>
              </a:rPr>
              <a:t>Ce promeneur marche </a:t>
            </a:r>
            <a:r>
              <a:rPr lang="fr-FR" sz="2600" dirty="0" err="1" smtClean="0">
                <a:latin typeface="Andika New Basic" pitchFamily="2" charset="0"/>
                <a:cs typeface="Andika New Basic" pitchFamily="2" charset="0"/>
              </a:rPr>
              <a:t>______</a:t>
            </a:r>
            <a:r>
              <a:rPr lang="fr-FR" sz="2600" i="1" dirty="0" err="1" smtClean="0">
                <a:latin typeface="Andika New Basic" pitchFamily="2" charset="0"/>
                <a:cs typeface="Andika New Basic" pitchFamily="2" charset="0"/>
              </a:rPr>
              <a:t>dans</a:t>
            </a:r>
            <a:r>
              <a:rPr lang="fr-FR" sz="2600" i="1" dirty="0" smtClean="0">
                <a:latin typeface="Andika New Basic" pitchFamily="2" charset="0"/>
                <a:cs typeface="Andika New Basic" pitchFamily="2" charset="0"/>
              </a:rPr>
              <a:t> </a:t>
            </a:r>
            <a:r>
              <a:rPr lang="fr-FR" sz="2600" i="1" dirty="0">
                <a:latin typeface="Andika New Basic" pitchFamily="2" charset="0"/>
                <a:cs typeface="Andika New Basic" pitchFamily="2" charset="0"/>
              </a:rPr>
              <a:t>les rues de la ville.</a:t>
            </a:r>
            <a:r>
              <a:rPr lang="fr-FR" sz="2600" dirty="0">
                <a:latin typeface="Andika New Basic" pitchFamily="2" charset="0"/>
                <a:cs typeface="Andika New Basic" pitchFamily="2" charset="0"/>
              </a:rPr>
              <a:t/>
            </a:r>
            <a:br>
              <a:rPr lang="fr-FR" sz="2600" dirty="0">
                <a:latin typeface="Andika New Basic" pitchFamily="2" charset="0"/>
                <a:cs typeface="Andika New Basic" pitchFamily="2" charset="0"/>
              </a:rPr>
            </a:br>
            <a:r>
              <a:rPr lang="fr-FR" sz="2600" i="1" dirty="0">
                <a:latin typeface="Andika New Basic" pitchFamily="2" charset="0"/>
                <a:cs typeface="Andika New Basic" pitchFamily="2" charset="0"/>
              </a:rPr>
              <a:t>Elle oublie </a:t>
            </a:r>
            <a:r>
              <a:rPr lang="fr-FR" sz="2600" dirty="0" err="1" smtClean="0">
                <a:latin typeface="Andika New Basic" pitchFamily="2" charset="0"/>
                <a:cs typeface="Andika New Basic" pitchFamily="2" charset="0"/>
              </a:rPr>
              <a:t>_____________________</a:t>
            </a:r>
            <a:r>
              <a:rPr lang="fr-FR" sz="2600" i="1" dirty="0" err="1">
                <a:latin typeface="Andika New Basic" pitchFamily="2" charset="0"/>
                <a:cs typeface="Andika New Basic" pitchFamily="2" charset="0"/>
              </a:rPr>
              <a:t>ses</a:t>
            </a:r>
            <a:r>
              <a:rPr lang="fr-FR" sz="2600" i="1" dirty="0">
                <a:latin typeface="Andika New Basic" pitchFamily="2" charset="0"/>
                <a:cs typeface="Andika New Basic" pitchFamily="2" charset="0"/>
              </a:rPr>
              <a:t> clés.</a:t>
            </a:r>
            <a:r>
              <a:rPr lang="fr-FR" sz="2600" dirty="0">
                <a:latin typeface="Andika New Basic" pitchFamily="2" charset="0"/>
                <a:cs typeface="Andika New Basic" pitchFamily="2" charset="0"/>
              </a:rPr>
              <a:t/>
            </a:r>
            <a:br>
              <a:rPr lang="fr-FR" sz="2600" dirty="0">
                <a:latin typeface="Andika New Basic" pitchFamily="2" charset="0"/>
                <a:cs typeface="Andika New Basic" pitchFamily="2" charset="0"/>
              </a:rPr>
            </a:br>
            <a:r>
              <a:rPr lang="fr-FR" sz="2600" i="1" dirty="0">
                <a:latin typeface="Andika New Basic" pitchFamily="2" charset="0"/>
                <a:cs typeface="Andika New Basic" pitchFamily="2" charset="0"/>
              </a:rPr>
              <a:t>Ils se sont rencontrés </a:t>
            </a:r>
            <a:r>
              <a:rPr lang="fr-FR" sz="2600" dirty="0" err="1" smtClean="0">
                <a:latin typeface="Andika New Basic" pitchFamily="2" charset="0"/>
                <a:cs typeface="Andika New Basic" pitchFamily="2" charset="0"/>
              </a:rPr>
              <a:t>__________</a:t>
            </a:r>
            <a:r>
              <a:rPr lang="fr-FR" sz="2600" i="1" dirty="0" err="1">
                <a:latin typeface="Andika New Basic" pitchFamily="2" charset="0"/>
                <a:cs typeface="Andika New Basic" pitchFamily="2" charset="0"/>
              </a:rPr>
              <a:t>sur</a:t>
            </a:r>
            <a:r>
              <a:rPr lang="fr-FR" sz="2600" i="1" dirty="0">
                <a:latin typeface="Andika New Basic" pitchFamily="2" charset="0"/>
                <a:cs typeface="Andika New Basic" pitchFamily="2" charset="0"/>
              </a:rPr>
              <a:t> un marché.</a:t>
            </a:r>
            <a:r>
              <a:rPr lang="fr-FR" sz="2600" dirty="0">
                <a:latin typeface="Andika New Basic" pitchFamily="2" charset="0"/>
                <a:cs typeface="Andika New Basic" pitchFamily="2" charset="0"/>
              </a:rPr>
              <a:t/>
            </a:r>
            <a:br>
              <a:rPr lang="fr-FR" sz="2600" dirty="0">
                <a:latin typeface="Andika New Basic" pitchFamily="2" charset="0"/>
                <a:cs typeface="Andika New Basic" pitchFamily="2" charset="0"/>
              </a:rPr>
            </a:br>
            <a:r>
              <a:rPr lang="fr-FR" sz="2600" i="1" dirty="0">
                <a:latin typeface="Andika New Basic" pitchFamily="2" charset="0"/>
                <a:cs typeface="Andika New Basic" pitchFamily="2" charset="0"/>
              </a:rPr>
              <a:t>J’ai </a:t>
            </a:r>
            <a:r>
              <a:rPr lang="fr-FR" sz="2600" dirty="0" smtClean="0">
                <a:latin typeface="Andika New Basic" pitchFamily="2" charset="0"/>
                <a:cs typeface="Andika New Basic" pitchFamily="2" charset="0"/>
              </a:rPr>
              <a:t>_________________</a:t>
            </a:r>
            <a:r>
              <a:rPr lang="fr-FR" sz="2600" i="1" dirty="0" smtClean="0">
                <a:latin typeface="Andika New Basic" pitchFamily="2" charset="0"/>
                <a:cs typeface="Andika New Basic" pitchFamily="2" charset="0"/>
              </a:rPr>
              <a:t> </a:t>
            </a:r>
            <a:r>
              <a:rPr lang="fr-FR" sz="2600" i="1" dirty="0">
                <a:latin typeface="Andika New Basic" pitchFamily="2" charset="0"/>
                <a:cs typeface="Andika New Basic" pitchFamily="2" charset="0"/>
              </a:rPr>
              <a:t>attendu : je m’en vais.</a:t>
            </a:r>
            <a:endParaRPr lang="fr-FR" sz="2600" dirty="0">
              <a:latin typeface="Andika New Basic" pitchFamily="2" charset="0"/>
              <a:cs typeface="Andika New Basic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68</Words>
  <Application>Microsoft Office PowerPoint</Application>
  <PresentationFormat>Affichage à l'écran (4:3)</PresentationFormat>
  <Paragraphs>6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Orthographe – CM2 synthèse sur les adverbes en [a]mment Exercices individuels</vt:lpstr>
      <vt:lpstr>1 – Ecris l’adverbe en –[a]mment dérivé de chaque adjectif : méchant  évident   violent  puissant  constant  intelligent  inconscient </vt:lpstr>
      <vt:lpstr>2 – Écris l’adjectif correspondant à chaque adverbe :  savamment  étonnamment   précédemment   innocemment   pesamment   excellemment   couramment   différemment </vt:lpstr>
      <vt:lpstr>3. Souligne uniquement les adjectifs qui ont un dérivé en -[a]mment puis écris ce dérivé en dessous :  géant – apparent – indépendant – souriant – vaillant – choquant – négligent – vigilant – conséquent – charmant – rassurant – ardent   apparemment, </vt:lpstr>
      <vt:lpstr>4. Complète  chaque phrase avec un adverbe en -emment ou -amment dérivé de l’un des adjectifs de la liste:  -fréquent – suffisant - méchant– récent – nonchalant exemple :  Cette petite à parlé méchamment à sa mère. Ce promeneur marche ______dans les rues de la ville. Elle oublie _____________________ses clés. Ils se sont rencontrés __________sur un marché. J’ai _________________ attendu : je m’en vais.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Orthographe – CM2 synthèse sur les adverbes en [a]mment</dc:title>
  <dc:creator>Admin</dc:creator>
  <cp:lastModifiedBy>Admin</cp:lastModifiedBy>
  <cp:revision>7</cp:revision>
  <dcterms:created xsi:type="dcterms:W3CDTF">2020-04-03T07:06:23Z</dcterms:created>
  <dcterms:modified xsi:type="dcterms:W3CDTF">2020-04-03T08:00:21Z</dcterms:modified>
</cp:coreProperties>
</file>