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FF"/>
    <a:srgbClr val="DD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>
        <p:scale>
          <a:sx n="90" d="100"/>
          <a:sy n="90" d="100"/>
        </p:scale>
        <p:origin x="-1272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A41F47-F60E-4FC9-99C9-6D33F3A96F7F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D5B4198-E9A2-4B2A-823E-3FEBAE500E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Grammaire </a:t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Période 4 - semaine 5</a:t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poil de carotte 2</a:t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CM2</a:t>
            </a:r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Je compte », </a:t>
            </a:r>
            <a:r>
              <a:rPr lang="fr-FR" sz="2800" dirty="0" err="1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répondit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Carotte en grelotant, les épaules hors de l’eau, immobile comme une vraie borne.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nouveau, il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accroupit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pour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nager. Mais grand frère Félix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grimpa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sur son dos,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piqua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une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tête et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dit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: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À ton tour, grimpe sur le mien.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Laisse-moi tranquille,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murmura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Sortez,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cria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Déjà ! »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dit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Maintenant il ne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voulait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plus sortir. Il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voulait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encore profiter de son bain. Il n’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avait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plus peur de l’eau froide.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Dépêche-toi de sortir »,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écria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544" y="1844824"/>
            <a:ext cx="8062912" cy="2880320"/>
          </a:xfrm>
        </p:spPr>
        <p:txBody>
          <a:bodyPr anchor="ctr"/>
          <a:lstStyle/>
          <a:p>
            <a:pPr algn="l"/>
            <a:r>
              <a:rPr lang="fr-FR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remarquez vous sur la conjugaison des verbes dire et s’accroupir au passé simple ?</a:t>
            </a:r>
          </a:p>
          <a:p>
            <a:pPr algn="l"/>
            <a:endParaRPr lang="fr-FR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 algn="ctr"/>
            <a:r>
              <a:rPr lang="fr-FR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il dit, il s’accroupit </a:t>
            </a:r>
            <a:endParaRPr lang="fr-FR" dirty="0">
              <a:ln>
                <a:noFill/>
              </a:ln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40544" y="1124744"/>
            <a:ext cx="8062912" cy="4320480"/>
          </a:xfrm>
        </p:spPr>
        <p:txBody>
          <a:bodyPr anchor="ctr">
            <a:normAutofit/>
          </a:bodyPr>
          <a:lstStyle/>
          <a:p>
            <a:pPr algn="l"/>
            <a:r>
              <a:rPr lang="fr-FR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remarquez vous sur la conjugaison des verbes dire et s’accroupir au passé simple ?</a:t>
            </a:r>
          </a:p>
          <a:p>
            <a:pPr algn="l"/>
            <a:endParaRPr lang="fr-FR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 algn="ctr"/>
            <a:r>
              <a:rPr lang="fr-FR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il dit, il s’accroupit </a:t>
            </a:r>
          </a:p>
          <a:p>
            <a:pPr algn="ctr"/>
            <a:endParaRPr lang="fr-FR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 algn="ctr"/>
            <a:r>
              <a:rPr lang="fr-FR" dirty="0" smtClean="0">
                <a:ln>
                  <a:noFill/>
                </a:ln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Aux 3 premières personnes du singulier (je, tu, il) leur conjugaison ne change pas au passé simple ou au présent.</a:t>
            </a:r>
          </a:p>
          <a:p>
            <a:pPr algn="ctr"/>
            <a:endParaRPr lang="fr-FR" dirty="0">
              <a:ln>
                <a:noFill/>
              </a:ln>
              <a:solidFill>
                <a:srgbClr val="FF0000"/>
              </a:solidFill>
              <a:latin typeface="Andika New Basic" pitchFamily="2" charset="0"/>
              <a:cs typeface="Andika New Basic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Lire le 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 bain (suite)</a:t>
            </a:r>
            <a:endParaRPr lang="fr-FR" sz="1400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Maintenant, nage ! »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lui 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ordonne monsieur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Alors Poil de Carotte fait aller ses bras mais il laisse ses genoux marcher sur le sable.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Nage ! répète M.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 N’agite pas tes poings fermés. Remue tes jambes qui ne font rien. »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À ce moment-là, grand frère Félix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l’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appelle :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Poil de Carotte, viens ici. Il y a plus d’eau ! Je perds pied, j’enfonce. Regarde donc. Tiens : tu me vois. Attention : tu ne me vois plus. À présent, mets-toi là vers le grand saule. Ne bouge pas.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Je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parie de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te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rejoindre en dix brassées.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Je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compte », répond Poil de Carotte en grelotant, les épaules hors de l’eau, immobile comme une vraie borne.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De nouveau, il s’accroupit pour nager. Mais grand frère Félix grimpe sur son dos, pique une tête et dit :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À ton tour, grimpe sur le 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mien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 Laisse-moi tranquille, murmure Poil de Carotte.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 Sortez, crie M.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– Déjà ! » dit Poil de Carotte.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Maintenant il ne veut plus sortir. Il veut encore profiter de son bain. Il n’a plus peur de l’eau froide.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« Dépêche-</a:t>
            </a:r>
            <a:r>
              <a:rPr lang="fr-FR" sz="1400" u="sng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toi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 de sortir », s’écrie M. </a:t>
            </a:r>
            <a:r>
              <a:rPr lang="fr-FR" sz="1400" dirty="0" err="1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Lepic</a:t>
            </a: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.</a:t>
            </a:r>
          </a:p>
          <a:p>
            <a:pPr>
              <a:buNone/>
            </a:pPr>
            <a:r>
              <a:rPr lang="fr-FR" sz="1400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 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l’oral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Poil de carotte  veut-il nager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 veut-il faire dans l’eau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 fait son frère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Quels mots montrent que l’eau doit être froide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Que fait-il pour retarder son entrée dans l’eau ?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Pourquoi ne veut-il pas à sortir de l’eau ?</a:t>
            </a:r>
          </a:p>
          <a:p>
            <a:pPr>
              <a:lnSpc>
                <a:spcPct val="200000"/>
              </a:lnSpc>
            </a:pP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Questions à l’oral : 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 anchor="ctr">
            <a:normAutofit fontScale="550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Poil de carotte veut-il nager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 Non il a froid, peut-être même qu’il a peur</a:t>
            </a:r>
            <a:endParaRPr lang="fr-FR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veut-il faire dans l’eau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 Il veut jouer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fait son frère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Il nage, il saute, il joue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Quels mots montrent que l’eau doit être froide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« grelottant » « il n’a plus peur de l’eau froide »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Que fait-il pour retarder son entrée dans l’eau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Il compte les brasses de son frère.</a:t>
            </a:r>
          </a:p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  <a:latin typeface="Andika New Basic" pitchFamily="2" charset="0"/>
                <a:cs typeface="Andika New Basic" pitchFamily="2" charset="0"/>
              </a:rPr>
              <a:t>Pourquoi ne veut-il pas à sortir de l’eau ? </a:t>
            </a:r>
            <a:r>
              <a:rPr lang="fr-FR" dirty="0" smtClean="0">
                <a:solidFill>
                  <a:srgbClr val="FF0000"/>
                </a:solidFill>
                <a:latin typeface="Andika New Basic" pitchFamily="2" charset="0"/>
                <a:cs typeface="Andika New Basic" pitchFamily="2" charset="0"/>
              </a:rPr>
              <a:t>Il veut profiter de son bain et jouer avec son frère.</a:t>
            </a:r>
            <a:endParaRPr lang="fr-FR" dirty="0" smtClean="0">
              <a:solidFill>
                <a:schemeClr val="bg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l’oral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Expliquer : </a:t>
            </a:r>
            <a:r>
              <a:rPr lang="fr-FR" b="1" dirty="0" smtClean="0">
                <a:solidFill>
                  <a:schemeClr val="bg1"/>
                </a:solidFill>
              </a:rPr>
              <a:t>perdre pied, une brassée, immobile comme une vraie borne, piquer une tête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à l’oral : CORRECTION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fr-FR" dirty="0" smtClean="0">
                <a:solidFill>
                  <a:schemeClr val="bg1"/>
                </a:solidFill>
              </a:rPr>
              <a:t>Expliquer : </a:t>
            </a:r>
          </a:p>
          <a:p>
            <a:pPr>
              <a:lnSpc>
                <a:spcPct val="200000"/>
              </a:lnSpc>
            </a:pPr>
            <a:r>
              <a:rPr lang="fr-FR" b="1" u="sng" dirty="0" smtClean="0">
                <a:solidFill>
                  <a:schemeClr val="bg1"/>
                </a:solidFill>
              </a:rPr>
              <a:t>perdre pied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lorsque nos pieds ne touchent plus le fond de l’eau</a:t>
            </a:r>
          </a:p>
          <a:p>
            <a:pPr>
              <a:lnSpc>
                <a:spcPct val="200000"/>
              </a:lnSpc>
            </a:pPr>
            <a:r>
              <a:rPr lang="fr-FR" b="1" u="sng" dirty="0" smtClean="0">
                <a:solidFill>
                  <a:schemeClr val="bg1"/>
                </a:solidFill>
              </a:rPr>
              <a:t>une </a:t>
            </a:r>
            <a:r>
              <a:rPr lang="fr-FR" u="sng" dirty="0" smtClean="0">
                <a:solidFill>
                  <a:schemeClr val="bg1"/>
                </a:solidFill>
              </a:rPr>
              <a:t>bras</a:t>
            </a:r>
            <a:r>
              <a:rPr lang="fr-FR" b="1" u="sng" dirty="0" smtClean="0">
                <a:solidFill>
                  <a:schemeClr val="bg1"/>
                </a:solidFill>
              </a:rPr>
              <a:t>sée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un mouvement des </a:t>
            </a:r>
            <a:r>
              <a:rPr lang="fr-FR" dirty="0" smtClean="0">
                <a:solidFill>
                  <a:srgbClr val="FF0000"/>
                </a:solidFill>
              </a:rPr>
              <a:t>bras</a:t>
            </a:r>
            <a:r>
              <a:rPr lang="fr-FR" b="1" dirty="0" smtClean="0">
                <a:solidFill>
                  <a:srgbClr val="FF0000"/>
                </a:solidFill>
              </a:rPr>
              <a:t> pour avancer dans l’eau, « brassée » est un mot de la famille de « bras »</a:t>
            </a:r>
          </a:p>
          <a:p>
            <a:pPr>
              <a:lnSpc>
                <a:spcPct val="200000"/>
              </a:lnSpc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u="sng" dirty="0" smtClean="0">
                <a:solidFill>
                  <a:schemeClr val="bg1"/>
                </a:solidFill>
              </a:rPr>
              <a:t>immobile comme une vraie borne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il ne bouge pas comme les bornes kilométriques que l’on voit au bord de la route</a:t>
            </a:r>
          </a:p>
          <a:p>
            <a:pPr>
              <a:lnSpc>
                <a:spcPct val="200000"/>
              </a:lnSpc>
            </a:pP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u="sng" dirty="0" smtClean="0">
                <a:solidFill>
                  <a:schemeClr val="bg1"/>
                </a:solidFill>
              </a:rPr>
              <a:t>piquer une tête </a:t>
            </a:r>
            <a:r>
              <a:rPr lang="fr-FR" b="1" dirty="0" smtClean="0">
                <a:solidFill>
                  <a:schemeClr val="bg1"/>
                </a:solidFill>
              </a:rPr>
              <a:t>: </a:t>
            </a:r>
            <a:r>
              <a:rPr lang="fr-FR" b="1" dirty="0" smtClean="0">
                <a:solidFill>
                  <a:srgbClr val="FF0000"/>
                </a:solidFill>
              </a:rPr>
              <a:t>plonger, entrer dans l’eau la tête la première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Transposition </a:t>
            </a:r>
            <a:r>
              <a:rPr lang="fr-FR" dirty="0" smtClean="0"/>
              <a:t>– cm2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imparfait / </a:t>
            </a:r>
            <a:r>
              <a:rPr lang="fr-FR" dirty="0" smtClean="0">
                <a:solidFill>
                  <a:srgbClr val="00B050"/>
                </a:solidFill>
              </a:rPr>
              <a:t>passé </a:t>
            </a:r>
            <a:r>
              <a:rPr lang="fr-FR" dirty="0" smtClean="0">
                <a:solidFill>
                  <a:srgbClr val="00B050"/>
                </a:solidFill>
              </a:rPr>
              <a:t>SIMPLE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062912" cy="3384376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 bain (suite)</a:t>
            </a:r>
            <a:endParaRPr lang="fr-FR" sz="28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Maintenant, nage ! » lui </a:t>
            </a:r>
            <a:r>
              <a:rPr lang="fr-FR" sz="32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ordonne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monsieur </a:t>
            </a:r>
            <a:r>
              <a:rPr lang="fr-FR" sz="32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Alors Poil de Carotte </a:t>
            </a:r>
            <a:r>
              <a:rPr lang="fr-FR" sz="32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fait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aller ses bras mais il </a:t>
            </a:r>
            <a:r>
              <a:rPr lang="fr-FR" sz="32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laisse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ses genoux marcher sur le sable.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Nage ! </a:t>
            </a:r>
            <a:r>
              <a:rPr lang="fr-FR" sz="32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répète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M. </a:t>
            </a:r>
            <a:r>
              <a:rPr lang="fr-FR" sz="32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N’agite pas tes poings fermés. Remue tes jambes qui ne font rien. »</a:t>
            </a:r>
            <a:endParaRPr lang="fr-FR" sz="28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À ce moment-là, grand frère Félix l’</a:t>
            </a:r>
            <a:r>
              <a:rPr lang="fr-FR" sz="32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appelle </a:t>
            </a: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: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32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Poil de Carotte, viens ici. Il y a plus d’eau ! Je perds pied, j’enfonce. Regarde donc. Tiens : tu me vois. Attention : tu ne me vois plus. À présent, mets-toi là vers le grand saule. Ne bouge pas. Je parie de te rejoindre en dix brassées.</a:t>
            </a:r>
            <a:endParaRPr lang="fr-FR" sz="28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2204864"/>
            <a:ext cx="83529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Modifie directement sur le texte la conjugaison des verbes, </a:t>
            </a:r>
            <a:r>
              <a:rPr lang="fr-FR" b="1" dirty="0" smtClean="0">
                <a:solidFill>
                  <a:schemeClr val="bg1"/>
                </a:solidFill>
              </a:rPr>
              <a:t>les verbes en vert sont à mettre au passé </a:t>
            </a:r>
            <a:r>
              <a:rPr lang="fr-FR" b="1" dirty="0" smtClean="0">
                <a:solidFill>
                  <a:schemeClr val="bg1"/>
                </a:solidFill>
              </a:rPr>
              <a:t>SIMPLE, </a:t>
            </a:r>
            <a:r>
              <a:rPr lang="fr-FR" b="1" dirty="0" smtClean="0">
                <a:solidFill>
                  <a:schemeClr val="bg1"/>
                </a:solidFill>
              </a:rPr>
              <a:t>les verbes en rose sont à mettre à l’imparfait</a:t>
            </a:r>
            <a:r>
              <a:rPr lang="fr-FR" dirty="0" smtClean="0">
                <a:solidFill>
                  <a:schemeClr val="bg1"/>
                </a:solidFill>
              </a:rPr>
              <a:t> ou bien écris sur ton cahier de brouillon les verbes à transposer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Je compte »,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répond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Poil de Carotte en grelotant, les épaules hors de l’eau, immobile comme une vraie borne.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De nouveau, il 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accroupit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pour nager. Mais grand frère Félix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grimpe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sur son dos,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pique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une tête et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: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À ton tour, grimpe sur le mien.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Laisse-moi tranquille,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murmure 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Poil 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Sortez,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crie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– Déjà ! » 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dit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Poil de Carotte.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Maintenant il ne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veut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plus sortir. Il 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veut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encore profiter de son bain. Il n’</a:t>
            </a:r>
            <a:r>
              <a:rPr lang="fr-FR" sz="2800" dirty="0" smtClean="0"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plus peur de l’eau froide.</a:t>
            </a:r>
            <a:endParaRPr lang="fr-FR" sz="2400" dirty="0" smtClean="0"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Dépêche-toi de sortir », s’</a:t>
            </a:r>
            <a:r>
              <a:rPr lang="fr-FR" sz="2800" dirty="0" smtClean="0"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écrie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M. </a:t>
            </a:r>
            <a:r>
              <a:rPr lang="fr-FR" sz="2800" dirty="0" err="1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2800" dirty="0" smtClean="0"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  <a:endParaRPr lang="fr-FR" dirty="0" smtClean="0">
              <a:solidFill>
                <a:schemeClr val="bg1"/>
              </a:solidFill>
              <a:latin typeface="Andika New Basic" pitchFamily="2" charset="0"/>
              <a:cs typeface="Andika New Basic" pitchFamily="2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/>
              <a:t>Transposition </a:t>
            </a:r>
            <a:r>
              <a:rPr lang="fr-FR" sz="3000" dirty="0" smtClean="0"/>
              <a:t>– cm2 </a:t>
            </a:r>
            <a:r>
              <a:rPr lang="fr-FR" sz="3000" dirty="0" smtClean="0"/>
              <a:t/>
            </a:r>
            <a:br>
              <a:rPr lang="fr-FR" sz="3000" dirty="0" smtClean="0"/>
            </a:br>
            <a:r>
              <a:rPr lang="fr-FR" sz="3000" dirty="0" smtClean="0"/>
              <a:t>imparfait / </a:t>
            </a:r>
            <a:r>
              <a:rPr lang="fr-FR" sz="3000" dirty="0" smtClean="0">
                <a:solidFill>
                  <a:srgbClr val="00B050"/>
                </a:solidFill>
              </a:rPr>
              <a:t>passé </a:t>
            </a:r>
            <a:r>
              <a:rPr lang="fr-FR" sz="3000" dirty="0" smtClean="0">
                <a:solidFill>
                  <a:srgbClr val="00B050"/>
                </a:solidFill>
              </a:rPr>
              <a:t>SIMPLE</a:t>
            </a:r>
            <a:r>
              <a:rPr lang="fr-FR" sz="3000" dirty="0" smtClean="0">
                <a:solidFill>
                  <a:srgbClr val="00B050"/>
                </a:solidFill>
              </a:rPr>
              <a:t/>
            </a:r>
            <a:br>
              <a:rPr lang="fr-FR" sz="3000" dirty="0" smtClean="0">
                <a:solidFill>
                  <a:srgbClr val="00B050"/>
                </a:solidFill>
              </a:rPr>
            </a:br>
            <a:r>
              <a:rPr lang="fr-FR" sz="3000" dirty="0" smtClean="0">
                <a:solidFill>
                  <a:srgbClr val="FF0000"/>
                </a:solidFill>
              </a:rPr>
              <a:t>CORRECTION</a:t>
            </a:r>
            <a:endParaRPr lang="fr-FR" sz="3000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062912" cy="4608512"/>
          </a:xfrm>
        </p:spPr>
        <p:txBody>
          <a:bodyPr>
            <a:noAutofit/>
          </a:bodyPr>
          <a:lstStyle/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 bain (suite)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Maintenant, nage ! » lui 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ordonna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monsieur </a:t>
            </a:r>
            <a:r>
              <a:rPr lang="fr-FR" sz="16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Alors Poil de Carotte </a:t>
            </a:r>
            <a:r>
              <a:rPr lang="fr-FR" sz="16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faisait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aller ses bras mais il </a:t>
            </a:r>
            <a:r>
              <a:rPr lang="fr-FR" sz="1600" dirty="0" smtClean="0">
                <a:ln>
                  <a:noFill/>
                </a:ln>
                <a:solidFill>
                  <a:schemeClr val="accent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laissait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 ses genoux marcher sur le sable.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Nage ! 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Répéta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M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</a:t>
            </a:r>
            <a:r>
              <a:rPr lang="fr-FR" sz="1600" dirty="0" err="1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Lepic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. N’agite pas tes poings fermés. Remue tes jambes qui ne font rien. »</a:t>
            </a: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À ce moment-là, grand frère Félix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l’</a:t>
            </a:r>
            <a:r>
              <a:rPr lang="fr-FR" sz="1600" dirty="0" smtClean="0">
                <a:ln>
                  <a:noFill/>
                </a:ln>
                <a:solidFill>
                  <a:srgbClr val="00B050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appela </a:t>
            </a: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:</a:t>
            </a:r>
            <a:endParaRPr lang="fr-FR" sz="1600" dirty="0" smtClean="0">
              <a:ln>
                <a:noFill/>
              </a:ln>
              <a:solidFill>
                <a:schemeClr val="bg1"/>
              </a:solidFill>
              <a:latin typeface="Andika New Basic" pitchFamily="2" charset="0"/>
              <a:ea typeface="Cambria"/>
              <a:cs typeface="Andika New Basic" pitchFamily="2" charset="0"/>
            </a:endParaRPr>
          </a:p>
          <a:p>
            <a:pPr algn="l">
              <a:lnSpc>
                <a:spcPct val="170000"/>
              </a:lnSpc>
              <a:spcAft>
                <a:spcPts val="0"/>
              </a:spcAft>
            </a:pPr>
            <a:r>
              <a:rPr lang="fr-FR" sz="1600" dirty="0" smtClean="0">
                <a:ln>
                  <a:noFill/>
                </a:ln>
                <a:solidFill>
                  <a:schemeClr val="bg1"/>
                </a:solidFill>
                <a:latin typeface="Andika New Basic" pitchFamily="2" charset="0"/>
                <a:ea typeface="Cambria"/>
                <a:cs typeface="Andika New Basic" pitchFamily="2" charset="0"/>
              </a:rPr>
              <a:t>« Poil de Carotte, viens ici. Il y a plus d’eau ! Je perds pied, j’enfonce. Regarde donc. Tiens : tu me vois. Attention : tu ne me vois plus. À présent, mets-toi là vers le grand saule. Ne bouge pas. Je parie de te rejoindre en dix brassées.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994</Words>
  <Application>Microsoft Office PowerPoint</Application>
  <PresentationFormat>Affichage à l'écran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Verve</vt:lpstr>
      <vt:lpstr>Grammaire  Période 4 - semaine 5 poil de carotte 2 CM2 </vt:lpstr>
      <vt:lpstr>Lire le texte</vt:lpstr>
      <vt:lpstr>Questions à l’oral :</vt:lpstr>
      <vt:lpstr>Questions à l’oral : CORRECTION</vt:lpstr>
      <vt:lpstr>Questions à l’oral :</vt:lpstr>
      <vt:lpstr>Questions à l’oral : CORRECTION</vt:lpstr>
      <vt:lpstr>Transposition – cm2  imparfait / passé SIMPLE</vt:lpstr>
      <vt:lpstr>Diapositive 8</vt:lpstr>
      <vt:lpstr>Transposition – cm2  imparfait / passé SIMPLE CORRECTION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 Période 4 - semaine 4 poil de carotte 1</dc:title>
  <dc:creator>Admin</dc:creator>
  <cp:lastModifiedBy>Admin</cp:lastModifiedBy>
  <cp:revision>16</cp:revision>
  <dcterms:created xsi:type="dcterms:W3CDTF">2020-03-26T14:10:58Z</dcterms:created>
  <dcterms:modified xsi:type="dcterms:W3CDTF">2020-04-03T10:17:24Z</dcterms:modified>
</cp:coreProperties>
</file>