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9" r:id="rId5"/>
    <p:sldId id="261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8FF"/>
    <a:srgbClr val="DD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4660"/>
  </p:normalViewPr>
  <p:slideViewPr>
    <p:cSldViewPr>
      <p:cViewPr>
        <p:scale>
          <a:sx n="90" d="100"/>
          <a:sy n="90" d="100"/>
        </p:scale>
        <p:origin x="-1272" y="19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AA41F47-F60E-4FC9-99C9-6D33F3A96F7F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D5B4198-E9A2-4B2A-823E-3FEBAE500E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1F47-F60E-4FC9-99C9-6D33F3A96F7F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4198-E9A2-4B2A-823E-3FEBAE500E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1F47-F60E-4FC9-99C9-6D33F3A96F7F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4198-E9A2-4B2A-823E-3FEBAE500E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AA41F47-F60E-4FC9-99C9-6D33F3A96F7F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4198-E9A2-4B2A-823E-3FEBAE500E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AA41F47-F60E-4FC9-99C9-6D33F3A96F7F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D5B4198-E9A2-4B2A-823E-3FEBAE500ED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AA41F47-F60E-4FC9-99C9-6D33F3A96F7F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D5B4198-E9A2-4B2A-823E-3FEBAE500E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AA41F47-F60E-4FC9-99C9-6D33F3A96F7F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D5B4198-E9A2-4B2A-823E-3FEBAE500E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1F47-F60E-4FC9-99C9-6D33F3A96F7F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4198-E9A2-4B2A-823E-3FEBAE500E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AA41F47-F60E-4FC9-99C9-6D33F3A96F7F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D5B4198-E9A2-4B2A-823E-3FEBAE500E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AA41F47-F60E-4FC9-99C9-6D33F3A96F7F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D5B4198-E9A2-4B2A-823E-3FEBAE500E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AA41F47-F60E-4FC9-99C9-6D33F3A96F7F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D5B4198-E9A2-4B2A-823E-3FEBAE500E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AA41F47-F60E-4FC9-99C9-6D33F3A96F7F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D5B4198-E9A2-4B2A-823E-3FEBAE500E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7772400" cy="2115666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Grammaire </a:t>
            </a:r>
            <a:b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Période 4 - semaine </a:t>
            </a:r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b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poil </a:t>
            </a:r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 carotte </a:t>
            </a:r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b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CM1</a:t>
            </a:r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fr-F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412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– Je compte », </a:t>
            </a:r>
            <a:r>
              <a:rPr lang="fr-FR" sz="2800" dirty="0" smtClean="0">
                <a:solidFill>
                  <a:srgbClr val="00B050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a répondu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Poil de Carotte en grelotant, les épaules hors de l’eau, immobile comme une vraie borne.</a:t>
            </a:r>
            <a:endParaRPr lang="fr-FR" sz="2400" dirty="0" smtClean="0">
              <a:solidFill>
                <a:schemeClr val="bg1"/>
              </a:solidFill>
              <a:latin typeface="Andika New Basic" pitchFamily="2" charset="0"/>
              <a:ea typeface="Cambria"/>
              <a:cs typeface="Andika New Basic" pitchFamily="2" charset="0"/>
            </a:endParaRPr>
          </a:p>
          <a:p>
            <a:pPr>
              <a:lnSpc>
                <a:spcPct val="170000"/>
              </a:lnSpc>
              <a:buNone/>
            </a:pP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De nouveau, il 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s’</a:t>
            </a:r>
            <a:r>
              <a:rPr lang="fr-FR" sz="2800" dirty="0" smtClean="0">
                <a:solidFill>
                  <a:srgbClr val="00B050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est accroupi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pour nager. Mais grand frère Félix </a:t>
            </a:r>
            <a:r>
              <a:rPr lang="fr-FR" sz="2800" dirty="0" smtClean="0">
                <a:solidFill>
                  <a:srgbClr val="00B050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a grimpé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sur son dos, </a:t>
            </a:r>
            <a:r>
              <a:rPr lang="fr-FR" sz="2800" dirty="0" smtClean="0">
                <a:solidFill>
                  <a:srgbClr val="00B050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a piqué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une tête et </a:t>
            </a:r>
            <a:r>
              <a:rPr lang="fr-FR" sz="2800" dirty="0" smtClean="0">
                <a:solidFill>
                  <a:srgbClr val="00B050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a dit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:</a:t>
            </a:r>
            <a:endParaRPr lang="fr-FR" sz="2400" dirty="0" smtClean="0">
              <a:solidFill>
                <a:schemeClr val="bg1"/>
              </a:solidFill>
              <a:latin typeface="Andika New Basic" pitchFamily="2" charset="0"/>
              <a:ea typeface="Cambria"/>
              <a:cs typeface="Andika New Basic" pitchFamily="2" charset="0"/>
            </a:endParaRPr>
          </a:p>
          <a:p>
            <a:pPr>
              <a:lnSpc>
                <a:spcPct val="170000"/>
              </a:lnSpc>
              <a:buNone/>
            </a:pP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« À ton tour, grimpe sur le mien.</a:t>
            </a:r>
            <a:endParaRPr lang="fr-FR" sz="2400" dirty="0" smtClean="0">
              <a:solidFill>
                <a:schemeClr val="bg1"/>
              </a:solidFill>
              <a:latin typeface="Andika New Basic" pitchFamily="2" charset="0"/>
              <a:ea typeface="Cambria"/>
              <a:cs typeface="Andika New Basic" pitchFamily="2" charset="0"/>
            </a:endParaRPr>
          </a:p>
          <a:p>
            <a:pPr>
              <a:lnSpc>
                <a:spcPct val="170000"/>
              </a:lnSpc>
              <a:buNone/>
            </a:pP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– Laisse-moi tranquille, </a:t>
            </a:r>
            <a:r>
              <a:rPr lang="fr-FR" sz="2800" dirty="0" smtClean="0">
                <a:solidFill>
                  <a:srgbClr val="00B050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a murmuré 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Poil de Carotte.</a:t>
            </a:r>
            <a:endParaRPr lang="fr-FR" sz="2400" dirty="0" smtClean="0">
              <a:solidFill>
                <a:schemeClr val="bg1"/>
              </a:solidFill>
              <a:latin typeface="Andika New Basic" pitchFamily="2" charset="0"/>
              <a:ea typeface="Cambria"/>
              <a:cs typeface="Andika New Basic" pitchFamily="2" charset="0"/>
            </a:endParaRPr>
          </a:p>
          <a:p>
            <a:pPr>
              <a:lnSpc>
                <a:spcPct val="170000"/>
              </a:lnSpc>
              <a:buNone/>
            </a:pP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– Sortez, </a:t>
            </a:r>
            <a:r>
              <a:rPr lang="fr-FR" sz="2800" dirty="0" smtClean="0">
                <a:solidFill>
                  <a:srgbClr val="00B050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a crié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M. </a:t>
            </a:r>
            <a:r>
              <a:rPr lang="fr-FR" sz="2800" dirty="0" err="1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Lepic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.</a:t>
            </a:r>
            <a:endParaRPr lang="fr-FR" sz="2400" dirty="0" smtClean="0">
              <a:solidFill>
                <a:schemeClr val="bg1"/>
              </a:solidFill>
              <a:latin typeface="Andika New Basic" pitchFamily="2" charset="0"/>
              <a:ea typeface="Cambria"/>
              <a:cs typeface="Andika New Basic" pitchFamily="2" charset="0"/>
            </a:endParaRPr>
          </a:p>
          <a:p>
            <a:pPr>
              <a:lnSpc>
                <a:spcPct val="170000"/>
              </a:lnSpc>
              <a:buNone/>
            </a:pP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– Déjà ! » </a:t>
            </a:r>
            <a:r>
              <a:rPr lang="fr-FR" sz="2800" dirty="0" smtClean="0">
                <a:solidFill>
                  <a:srgbClr val="00B050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a dit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Poil de Carotte.</a:t>
            </a:r>
            <a:endParaRPr lang="fr-FR" sz="2400" dirty="0" smtClean="0">
              <a:solidFill>
                <a:schemeClr val="bg1"/>
              </a:solidFill>
              <a:latin typeface="Andika New Basic" pitchFamily="2" charset="0"/>
              <a:ea typeface="Cambria"/>
              <a:cs typeface="Andika New Basic" pitchFamily="2" charset="0"/>
            </a:endParaRPr>
          </a:p>
          <a:p>
            <a:pPr>
              <a:lnSpc>
                <a:spcPct val="170000"/>
              </a:lnSpc>
              <a:buNone/>
            </a:pP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Maintenant il ne </a:t>
            </a:r>
            <a:r>
              <a:rPr lang="fr-FR" sz="2800" dirty="0" smtClean="0">
                <a:solidFill>
                  <a:schemeClr val="accent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voulait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plus sortir. Il </a:t>
            </a:r>
            <a:r>
              <a:rPr lang="fr-FR" sz="2800" dirty="0" smtClean="0">
                <a:solidFill>
                  <a:schemeClr val="accent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voulait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encore profiter de son bain. Il 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n’</a:t>
            </a:r>
            <a:r>
              <a:rPr lang="fr-FR" sz="2800" dirty="0" smtClean="0">
                <a:solidFill>
                  <a:schemeClr val="accent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avait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plus peur de l’eau froide.</a:t>
            </a:r>
            <a:endParaRPr lang="fr-FR" sz="2400" dirty="0" smtClean="0">
              <a:solidFill>
                <a:schemeClr val="bg1"/>
              </a:solidFill>
              <a:latin typeface="Andika New Basic" pitchFamily="2" charset="0"/>
              <a:ea typeface="Cambria"/>
              <a:cs typeface="Andika New Basic" pitchFamily="2" charset="0"/>
            </a:endParaRPr>
          </a:p>
          <a:p>
            <a:pPr>
              <a:lnSpc>
                <a:spcPct val="170000"/>
              </a:lnSpc>
              <a:buNone/>
            </a:pP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« Dépêche-toi de sortir », 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s’</a:t>
            </a:r>
            <a:r>
              <a:rPr lang="fr-FR" sz="2800" dirty="0" smtClean="0">
                <a:solidFill>
                  <a:srgbClr val="00B050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est écrié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M. </a:t>
            </a:r>
            <a:r>
              <a:rPr lang="fr-FR" sz="2800" dirty="0" err="1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Lepic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.</a:t>
            </a:r>
            <a:endParaRPr lang="fr-FR" dirty="0" smtClean="0">
              <a:solidFill>
                <a:schemeClr val="bg1"/>
              </a:solidFill>
              <a:latin typeface="Andika New Basic" pitchFamily="2" charset="0"/>
              <a:cs typeface="Andika New Basic" pitchFamily="2" charset="0"/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Lire le texte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4040"/>
          </a:xfrm>
        </p:spPr>
        <p:txBody>
          <a:bodyPr>
            <a:normAutofit/>
          </a:bodyPr>
          <a:lstStyle/>
          <a:p>
            <a:r>
              <a:rPr lang="fr-FR" sz="1400" b="1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Le bain (suite)</a:t>
            </a:r>
            <a:endParaRPr lang="fr-FR" sz="1400" dirty="0" smtClean="0">
              <a:solidFill>
                <a:schemeClr val="bg1"/>
              </a:solidFill>
              <a:latin typeface="Andika New Basic" pitchFamily="2" charset="0"/>
              <a:cs typeface="Andika New Basic" pitchFamily="2" charset="0"/>
            </a:endParaRPr>
          </a:p>
          <a:p>
            <a:pPr>
              <a:buNone/>
            </a:pP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« Maintenant, nage ! » </a:t>
            </a:r>
            <a:r>
              <a:rPr lang="fr-FR" sz="1400" u="sng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lui </a:t>
            </a: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ordonne monsieur </a:t>
            </a:r>
            <a:r>
              <a:rPr lang="fr-FR" sz="1400" dirty="0" err="1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Lepic</a:t>
            </a: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.</a:t>
            </a:r>
          </a:p>
          <a:p>
            <a:pPr>
              <a:buNone/>
            </a:pP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Alors Poil de Carotte fait aller ses bras mais il laisse ses genoux marcher sur le sable.</a:t>
            </a:r>
          </a:p>
          <a:p>
            <a:pPr>
              <a:buNone/>
            </a:pP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« Nage ! répète M. </a:t>
            </a:r>
            <a:r>
              <a:rPr lang="fr-FR" sz="1400" dirty="0" err="1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Lepic</a:t>
            </a: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. N’agite pas tes poings fermés. Remue tes jambes qui ne font rien. »</a:t>
            </a:r>
          </a:p>
          <a:p>
            <a:pPr>
              <a:buNone/>
            </a:pP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À ce moment-là, grand frère Félix </a:t>
            </a:r>
            <a:r>
              <a:rPr lang="fr-FR" sz="1400" u="sng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l’</a:t>
            </a: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appelle :</a:t>
            </a:r>
          </a:p>
          <a:p>
            <a:pPr>
              <a:buNone/>
            </a:pP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« Poil de Carotte, viens ici. Il y a plus d’eau ! Je perds pied, j’enfonce. Regarde donc. Tiens : tu me </a:t>
            </a: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vois. Attention </a:t>
            </a: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: tu ne me vois plus. À présent, mets-toi là vers le grand saule. Ne bouge pas. </a:t>
            </a:r>
            <a:r>
              <a:rPr lang="fr-FR" sz="1400" u="sng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Je</a:t>
            </a: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 parie de </a:t>
            </a:r>
            <a:r>
              <a:rPr lang="fr-FR" sz="1400" u="sng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te</a:t>
            </a: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 rejoindre en dix brassées.</a:t>
            </a:r>
          </a:p>
          <a:p>
            <a:pPr>
              <a:buNone/>
            </a:pP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–</a:t>
            </a:r>
            <a:r>
              <a:rPr lang="fr-FR" sz="1400" u="sng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 Je</a:t>
            </a: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 compte », répond Poil de Carotte en grelotant, les épaules hors de l’eau, immobile comme une vraie borne.</a:t>
            </a:r>
          </a:p>
          <a:p>
            <a:pPr>
              <a:buNone/>
            </a:pP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De nouveau, il s’accroupit pour nager. Mais grand frère Félix grimpe sur son dos, pique une tête et dit :</a:t>
            </a:r>
          </a:p>
          <a:p>
            <a:pPr>
              <a:buNone/>
            </a:pP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« À ton tour, grimpe sur le </a:t>
            </a:r>
            <a:r>
              <a:rPr lang="fr-FR" sz="1400" u="sng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mien</a:t>
            </a: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.</a:t>
            </a:r>
          </a:p>
          <a:p>
            <a:pPr>
              <a:buNone/>
            </a:pP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– Laisse-moi tranquille, murmure Poil de Carotte.</a:t>
            </a:r>
          </a:p>
          <a:p>
            <a:pPr>
              <a:buNone/>
            </a:pP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– Sortez, crie M. </a:t>
            </a:r>
            <a:r>
              <a:rPr lang="fr-FR" sz="1400" dirty="0" err="1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Lepic</a:t>
            </a: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.</a:t>
            </a:r>
          </a:p>
          <a:p>
            <a:pPr>
              <a:buNone/>
            </a:pP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– Déjà ! » dit Poil de Carotte.</a:t>
            </a:r>
          </a:p>
          <a:p>
            <a:pPr>
              <a:buNone/>
            </a:pP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Maintenant il ne veut plus sortir. Il veut encore profiter de son bain. Il n’a plus peur de l’eau froide.</a:t>
            </a:r>
          </a:p>
          <a:p>
            <a:pPr>
              <a:buNone/>
            </a:pP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« Dépêche-</a:t>
            </a:r>
            <a:r>
              <a:rPr lang="fr-FR" sz="1400" u="sng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toi</a:t>
            </a: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 de sortir », s’écrie M. </a:t>
            </a:r>
            <a:r>
              <a:rPr lang="fr-FR" sz="1400" dirty="0" err="1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Lepic</a:t>
            </a: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.</a:t>
            </a:r>
          </a:p>
          <a:p>
            <a:pPr>
              <a:buNone/>
            </a:pP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 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Questions à l’oral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fr-FR" dirty="0" smtClean="0">
                <a:solidFill>
                  <a:schemeClr val="bg1"/>
                </a:solidFill>
              </a:rPr>
              <a:t>Poil de carotte  veut-il nager ?</a:t>
            </a:r>
            <a:endParaRPr lang="fr-FR" dirty="0" smtClean="0">
              <a:solidFill>
                <a:schemeClr val="bg1"/>
              </a:solidFill>
            </a:endParaRPr>
          </a:p>
          <a:p>
            <a:pPr>
              <a:lnSpc>
                <a:spcPct val="200000"/>
              </a:lnSpc>
            </a:pPr>
            <a:r>
              <a:rPr lang="fr-FR" dirty="0" smtClean="0">
                <a:solidFill>
                  <a:schemeClr val="bg1"/>
                </a:solidFill>
              </a:rPr>
              <a:t>Que veut-il faire dans l’eau ?</a:t>
            </a:r>
            <a:endParaRPr lang="fr-FR" dirty="0" smtClean="0">
              <a:solidFill>
                <a:schemeClr val="bg1"/>
              </a:solidFill>
            </a:endParaRPr>
          </a:p>
          <a:p>
            <a:pPr>
              <a:lnSpc>
                <a:spcPct val="200000"/>
              </a:lnSpc>
            </a:pPr>
            <a:r>
              <a:rPr lang="fr-FR" dirty="0" smtClean="0">
                <a:solidFill>
                  <a:schemeClr val="bg1"/>
                </a:solidFill>
              </a:rPr>
              <a:t>Que fait son frère ?</a:t>
            </a:r>
          </a:p>
          <a:p>
            <a:pPr>
              <a:lnSpc>
                <a:spcPct val="200000"/>
              </a:lnSpc>
            </a:pPr>
            <a:r>
              <a:rPr lang="fr-FR" dirty="0" smtClean="0">
                <a:solidFill>
                  <a:schemeClr val="bg1"/>
                </a:solidFill>
              </a:rPr>
              <a:t>Quels mots montrent que l’eau doit être froide ?</a:t>
            </a:r>
          </a:p>
          <a:p>
            <a:pPr>
              <a:lnSpc>
                <a:spcPct val="200000"/>
              </a:lnSpc>
            </a:pPr>
            <a:r>
              <a:rPr lang="fr-FR" dirty="0" smtClean="0">
                <a:solidFill>
                  <a:schemeClr val="bg1"/>
                </a:solidFill>
              </a:rPr>
              <a:t>Que fait-il pour retarder son entrée dans l’eau ?</a:t>
            </a:r>
          </a:p>
          <a:p>
            <a:pPr>
              <a:lnSpc>
                <a:spcPct val="200000"/>
              </a:lnSpc>
            </a:pPr>
            <a:r>
              <a:rPr lang="fr-FR" dirty="0" smtClean="0">
                <a:solidFill>
                  <a:schemeClr val="bg1"/>
                </a:solidFill>
              </a:rPr>
              <a:t>Pourquoi ne veut-il pas à sortir de l’eau ?</a:t>
            </a:r>
            <a:endParaRPr lang="fr-FR" dirty="0" smtClean="0">
              <a:solidFill>
                <a:schemeClr val="bg1"/>
              </a:solidFill>
            </a:endParaRPr>
          </a:p>
          <a:p>
            <a:pPr>
              <a:lnSpc>
                <a:spcPct val="200000"/>
              </a:lnSpc>
            </a:pPr>
            <a:endParaRPr lang="fr-FR" dirty="0" smtClean="0">
              <a:solidFill>
                <a:schemeClr val="bg1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Questions à l’oral </a:t>
            </a:r>
            <a:r>
              <a:rPr lang="fr-FR" dirty="0" smtClean="0"/>
              <a:t>: CORRECTION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4040"/>
          </a:xfrm>
        </p:spPr>
        <p:txBody>
          <a:bodyPr anchor="ctr">
            <a:normAutofit fontScale="55000" lnSpcReduction="20000"/>
          </a:bodyPr>
          <a:lstStyle/>
          <a:p>
            <a:pPr>
              <a:lnSpc>
                <a:spcPct val="200000"/>
              </a:lnSpc>
            </a:pPr>
            <a:r>
              <a:rPr lang="fr-FR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Poil de carotte veut-il nager ? </a:t>
            </a:r>
            <a:r>
              <a:rPr lang="fr-FR" dirty="0" smtClean="0">
                <a:solidFill>
                  <a:srgbClr val="FF0000"/>
                </a:solidFill>
                <a:latin typeface="Andika New Basic" pitchFamily="2" charset="0"/>
                <a:cs typeface="Andika New Basic" pitchFamily="2" charset="0"/>
              </a:rPr>
              <a:t> </a:t>
            </a:r>
            <a:r>
              <a:rPr lang="fr-FR" dirty="0" smtClean="0">
                <a:solidFill>
                  <a:srgbClr val="FF0000"/>
                </a:solidFill>
                <a:latin typeface="Andika New Basic" pitchFamily="2" charset="0"/>
                <a:cs typeface="Andika New Basic" pitchFamily="2" charset="0"/>
              </a:rPr>
              <a:t>Non il a froid, peut-être même qu’il a peur</a:t>
            </a:r>
            <a:endParaRPr lang="fr-FR" dirty="0" smtClean="0">
              <a:solidFill>
                <a:schemeClr val="bg1"/>
              </a:solidFill>
              <a:latin typeface="Andika New Basic" pitchFamily="2" charset="0"/>
              <a:cs typeface="Andika New Basic" pitchFamily="2" charset="0"/>
            </a:endParaRPr>
          </a:p>
          <a:p>
            <a:pPr>
              <a:lnSpc>
                <a:spcPct val="200000"/>
              </a:lnSpc>
            </a:pPr>
            <a:r>
              <a:rPr lang="fr-FR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Que veut-il faire dans l’eau ? </a:t>
            </a:r>
            <a:r>
              <a:rPr lang="fr-FR" dirty="0" smtClean="0">
                <a:solidFill>
                  <a:srgbClr val="FF0000"/>
                </a:solidFill>
                <a:latin typeface="Andika New Basic" pitchFamily="2" charset="0"/>
                <a:cs typeface="Andika New Basic" pitchFamily="2" charset="0"/>
              </a:rPr>
              <a:t> </a:t>
            </a:r>
            <a:r>
              <a:rPr lang="fr-FR" dirty="0" smtClean="0">
                <a:solidFill>
                  <a:srgbClr val="FF0000"/>
                </a:solidFill>
                <a:latin typeface="Andika New Basic" pitchFamily="2" charset="0"/>
                <a:cs typeface="Andika New Basic" pitchFamily="2" charset="0"/>
              </a:rPr>
              <a:t>Il veut jouer</a:t>
            </a:r>
          </a:p>
          <a:p>
            <a:pPr>
              <a:lnSpc>
                <a:spcPct val="200000"/>
              </a:lnSpc>
            </a:pPr>
            <a:r>
              <a:rPr lang="fr-FR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Que fait son frère ? </a:t>
            </a:r>
            <a:r>
              <a:rPr lang="fr-FR" dirty="0" smtClean="0">
                <a:solidFill>
                  <a:srgbClr val="FF0000"/>
                </a:solidFill>
                <a:latin typeface="Andika New Basic" pitchFamily="2" charset="0"/>
                <a:cs typeface="Andika New Basic" pitchFamily="2" charset="0"/>
              </a:rPr>
              <a:t>Il nage, il saute, il joue</a:t>
            </a:r>
          </a:p>
          <a:p>
            <a:pPr>
              <a:lnSpc>
                <a:spcPct val="200000"/>
              </a:lnSpc>
            </a:pPr>
            <a:r>
              <a:rPr lang="fr-FR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Quels mots montrent que l’eau doit être froide ? </a:t>
            </a:r>
            <a:r>
              <a:rPr lang="fr-FR" dirty="0" smtClean="0">
                <a:solidFill>
                  <a:srgbClr val="FF0000"/>
                </a:solidFill>
                <a:latin typeface="Andika New Basic" pitchFamily="2" charset="0"/>
                <a:cs typeface="Andika New Basic" pitchFamily="2" charset="0"/>
              </a:rPr>
              <a:t>« grelottant » « il n’a plus peur de l’eau froide »</a:t>
            </a:r>
          </a:p>
          <a:p>
            <a:pPr>
              <a:lnSpc>
                <a:spcPct val="200000"/>
              </a:lnSpc>
            </a:pPr>
            <a:r>
              <a:rPr lang="fr-FR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Que fait-il pour retarder son entrée dans l’eau ? </a:t>
            </a:r>
            <a:r>
              <a:rPr lang="fr-FR" dirty="0" smtClean="0">
                <a:solidFill>
                  <a:srgbClr val="FF0000"/>
                </a:solidFill>
                <a:latin typeface="Andika New Basic" pitchFamily="2" charset="0"/>
                <a:cs typeface="Andika New Basic" pitchFamily="2" charset="0"/>
              </a:rPr>
              <a:t>I</a:t>
            </a:r>
            <a:r>
              <a:rPr lang="fr-FR" dirty="0" smtClean="0">
                <a:solidFill>
                  <a:srgbClr val="FF0000"/>
                </a:solidFill>
                <a:latin typeface="Andika New Basic" pitchFamily="2" charset="0"/>
                <a:cs typeface="Andika New Basic" pitchFamily="2" charset="0"/>
              </a:rPr>
              <a:t>l compte les brasses de son frère.</a:t>
            </a:r>
          </a:p>
          <a:p>
            <a:pPr>
              <a:lnSpc>
                <a:spcPct val="200000"/>
              </a:lnSpc>
            </a:pPr>
            <a:r>
              <a:rPr lang="fr-FR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Pourquoi ne veut-il pas à sortir de l’eau ? </a:t>
            </a:r>
            <a:r>
              <a:rPr lang="fr-FR" dirty="0" smtClean="0">
                <a:solidFill>
                  <a:srgbClr val="FF0000"/>
                </a:solidFill>
                <a:latin typeface="Andika New Basic" pitchFamily="2" charset="0"/>
                <a:cs typeface="Andika New Basic" pitchFamily="2" charset="0"/>
              </a:rPr>
              <a:t>Il veut profiter de son bain et jouer avec son frère.</a:t>
            </a:r>
            <a:endParaRPr lang="fr-FR" dirty="0" smtClean="0">
              <a:solidFill>
                <a:schemeClr val="bg1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Questions à l’oral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200000"/>
              </a:lnSpc>
            </a:pPr>
            <a:r>
              <a:rPr lang="fr-FR" dirty="0" smtClean="0">
                <a:solidFill>
                  <a:schemeClr val="bg1"/>
                </a:solidFill>
              </a:rPr>
              <a:t>Expliquer : </a:t>
            </a:r>
            <a:r>
              <a:rPr lang="fr-FR" b="1" dirty="0" smtClean="0">
                <a:solidFill>
                  <a:schemeClr val="bg1"/>
                </a:solidFill>
              </a:rPr>
              <a:t>perdre pied, une brassée, immobile comme une vraie borne, piquer une tête</a:t>
            </a:r>
            <a:endParaRPr lang="fr-FR" b="1" dirty="0" smtClean="0">
              <a:solidFill>
                <a:schemeClr val="bg1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Questions à l’oral </a:t>
            </a:r>
            <a:r>
              <a:rPr lang="fr-FR" dirty="0" smtClean="0"/>
              <a:t>: CORRECTION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62500" lnSpcReduction="20000"/>
          </a:bodyPr>
          <a:lstStyle/>
          <a:p>
            <a:pPr>
              <a:lnSpc>
                <a:spcPct val="200000"/>
              </a:lnSpc>
            </a:pPr>
            <a:r>
              <a:rPr lang="fr-FR" dirty="0" smtClean="0">
                <a:solidFill>
                  <a:schemeClr val="bg1"/>
                </a:solidFill>
              </a:rPr>
              <a:t>Expliquer : </a:t>
            </a:r>
          </a:p>
          <a:p>
            <a:pPr>
              <a:lnSpc>
                <a:spcPct val="200000"/>
              </a:lnSpc>
            </a:pPr>
            <a:r>
              <a:rPr lang="fr-FR" b="1" u="sng" dirty="0" smtClean="0">
                <a:solidFill>
                  <a:schemeClr val="bg1"/>
                </a:solidFill>
              </a:rPr>
              <a:t>perdre pied </a:t>
            </a:r>
            <a:r>
              <a:rPr lang="fr-FR" b="1" dirty="0" smtClean="0">
                <a:solidFill>
                  <a:schemeClr val="bg1"/>
                </a:solidFill>
              </a:rPr>
              <a:t>: </a:t>
            </a:r>
            <a:r>
              <a:rPr lang="fr-FR" b="1" dirty="0" smtClean="0">
                <a:solidFill>
                  <a:srgbClr val="FF0000"/>
                </a:solidFill>
              </a:rPr>
              <a:t>lorsque nos pieds ne touchent plus le fond de l’eau</a:t>
            </a:r>
          </a:p>
          <a:p>
            <a:pPr>
              <a:lnSpc>
                <a:spcPct val="200000"/>
              </a:lnSpc>
            </a:pPr>
            <a:r>
              <a:rPr lang="fr-FR" b="1" u="sng" dirty="0" smtClean="0">
                <a:solidFill>
                  <a:schemeClr val="bg1"/>
                </a:solidFill>
              </a:rPr>
              <a:t>une </a:t>
            </a:r>
            <a:r>
              <a:rPr lang="fr-FR" u="sng" dirty="0" smtClean="0">
                <a:solidFill>
                  <a:schemeClr val="bg1"/>
                </a:solidFill>
              </a:rPr>
              <a:t>bras</a:t>
            </a:r>
            <a:r>
              <a:rPr lang="fr-FR" b="1" u="sng" dirty="0" smtClean="0">
                <a:solidFill>
                  <a:schemeClr val="bg1"/>
                </a:solidFill>
              </a:rPr>
              <a:t>sée </a:t>
            </a:r>
            <a:r>
              <a:rPr lang="fr-FR" b="1" dirty="0" smtClean="0">
                <a:solidFill>
                  <a:schemeClr val="bg1"/>
                </a:solidFill>
              </a:rPr>
              <a:t>: </a:t>
            </a:r>
            <a:r>
              <a:rPr lang="fr-FR" b="1" dirty="0" smtClean="0">
                <a:solidFill>
                  <a:srgbClr val="FF0000"/>
                </a:solidFill>
              </a:rPr>
              <a:t>un mouvement des </a:t>
            </a:r>
            <a:r>
              <a:rPr lang="fr-FR" dirty="0" smtClean="0">
                <a:solidFill>
                  <a:srgbClr val="FF0000"/>
                </a:solidFill>
              </a:rPr>
              <a:t>bras</a:t>
            </a:r>
            <a:r>
              <a:rPr lang="fr-FR" b="1" dirty="0" smtClean="0">
                <a:solidFill>
                  <a:srgbClr val="FF0000"/>
                </a:solidFill>
              </a:rPr>
              <a:t> pour avancer dans l’eau, « brassée » est un mot de la famille de « bras »</a:t>
            </a:r>
          </a:p>
          <a:p>
            <a:pPr>
              <a:lnSpc>
                <a:spcPct val="200000"/>
              </a:lnSpc>
            </a:pP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b="1" u="sng" dirty="0" smtClean="0">
                <a:solidFill>
                  <a:schemeClr val="bg1"/>
                </a:solidFill>
              </a:rPr>
              <a:t>immobile comme une vraie borne </a:t>
            </a:r>
            <a:r>
              <a:rPr lang="fr-FR" b="1" dirty="0" smtClean="0">
                <a:solidFill>
                  <a:schemeClr val="bg1"/>
                </a:solidFill>
              </a:rPr>
              <a:t>: </a:t>
            </a:r>
            <a:r>
              <a:rPr lang="fr-FR" b="1" dirty="0" smtClean="0">
                <a:solidFill>
                  <a:srgbClr val="FF0000"/>
                </a:solidFill>
              </a:rPr>
              <a:t>il ne bouge pas comme les bornes kilométriques que l’on voit au bord de la route</a:t>
            </a:r>
          </a:p>
          <a:p>
            <a:pPr>
              <a:lnSpc>
                <a:spcPct val="200000"/>
              </a:lnSpc>
            </a:pP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b="1" u="sng" dirty="0" smtClean="0">
                <a:solidFill>
                  <a:schemeClr val="bg1"/>
                </a:solidFill>
              </a:rPr>
              <a:t>piquer une tête </a:t>
            </a:r>
            <a:r>
              <a:rPr lang="fr-FR" b="1" dirty="0" smtClean="0">
                <a:solidFill>
                  <a:schemeClr val="bg1"/>
                </a:solidFill>
              </a:rPr>
              <a:t>: </a:t>
            </a:r>
            <a:r>
              <a:rPr lang="fr-FR" b="1" dirty="0" smtClean="0">
                <a:solidFill>
                  <a:srgbClr val="FF0000"/>
                </a:solidFill>
              </a:rPr>
              <a:t>plonger, entrer dans l’eau la tête la première</a:t>
            </a:r>
            <a:endParaRPr lang="fr-FR" b="1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Transposition - cm1 </a:t>
            </a:r>
            <a:br>
              <a:rPr lang="fr-FR" dirty="0" smtClean="0"/>
            </a:br>
            <a:r>
              <a:rPr lang="fr-FR" dirty="0" smtClean="0"/>
              <a:t>imparfait / </a:t>
            </a:r>
            <a:r>
              <a:rPr lang="fr-FR" dirty="0" smtClean="0">
                <a:solidFill>
                  <a:srgbClr val="00B050"/>
                </a:solidFill>
              </a:rPr>
              <a:t>passé composé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3212976"/>
            <a:ext cx="8062912" cy="3384376"/>
          </a:xfrm>
        </p:spPr>
        <p:txBody>
          <a:bodyPr>
            <a:normAutofit fontScale="47500" lnSpcReduction="20000"/>
          </a:bodyPr>
          <a:lstStyle/>
          <a:p>
            <a:pPr algn="l">
              <a:lnSpc>
                <a:spcPct val="170000"/>
              </a:lnSpc>
              <a:spcAft>
                <a:spcPts val="0"/>
              </a:spcAft>
            </a:pPr>
            <a:r>
              <a:rPr lang="fr-FR" sz="32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Le bain (suite)</a:t>
            </a:r>
            <a:endParaRPr lang="fr-FR" sz="2800" dirty="0" smtClean="0">
              <a:ln>
                <a:noFill/>
              </a:ln>
              <a:solidFill>
                <a:schemeClr val="bg1"/>
              </a:solidFill>
              <a:latin typeface="Andika New Basic" pitchFamily="2" charset="0"/>
              <a:ea typeface="Cambria"/>
              <a:cs typeface="Andika New Basic" pitchFamily="2" charset="0"/>
            </a:endParaRPr>
          </a:p>
          <a:p>
            <a:pPr algn="l">
              <a:lnSpc>
                <a:spcPct val="170000"/>
              </a:lnSpc>
              <a:spcAft>
                <a:spcPts val="0"/>
              </a:spcAft>
            </a:pPr>
            <a:r>
              <a:rPr lang="fr-FR" sz="32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« Maintenant, nage ! » lui </a:t>
            </a:r>
            <a:r>
              <a:rPr lang="fr-FR" sz="3200" dirty="0" smtClean="0">
                <a:ln>
                  <a:noFill/>
                </a:ln>
                <a:solidFill>
                  <a:srgbClr val="00B050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ordonne</a:t>
            </a:r>
            <a:r>
              <a:rPr lang="fr-FR" sz="32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monsieur </a:t>
            </a:r>
            <a:r>
              <a:rPr lang="fr-FR" sz="3200" dirty="0" err="1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Lepic</a:t>
            </a:r>
            <a:r>
              <a:rPr lang="fr-FR" sz="32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.</a:t>
            </a:r>
          </a:p>
          <a:p>
            <a:pPr algn="l">
              <a:lnSpc>
                <a:spcPct val="170000"/>
              </a:lnSpc>
              <a:spcAft>
                <a:spcPts val="0"/>
              </a:spcAft>
            </a:pPr>
            <a:r>
              <a:rPr lang="fr-FR" sz="32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Alors </a:t>
            </a:r>
            <a:r>
              <a:rPr lang="fr-FR" sz="32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Poil de Carotte </a:t>
            </a:r>
            <a:r>
              <a:rPr lang="fr-FR" sz="3200" dirty="0" smtClean="0">
                <a:ln>
                  <a:noFill/>
                </a:ln>
                <a:solidFill>
                  <a:schemeClr val="accent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fait</a:t>
            </a:r>
            <a:r>
              <a:rPr lang="fr-FR" sz="32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aller ses bras mais il </a:t>
            </a:r>
            <a:r>
              <a:rPr lang="fr-FR" sz="3200" dirty="0" smtClean="0">
                <a:ln>
                  <a:noFill/>
                </a:ln>
                <a:solidFill>
                  <a:schemeClr val="accent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laisse</a:t>
            </a:r>
            <a:r>
              <a:rPr lang="fr-FR" sz="32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ses genoux marcher sur le sable</a:t>
            </a:r>
            <a:r>
              <a:rPr lang="fr-FR" sz="32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.</a:t>
            </a:r>
          </a:p>
          <a:p>
            <a:pPr algn="l">
              <a:lnSpc>
                <a:spcPct val="170000"/>
              </a:lnSpc>
              <a:spcAft>
                <a:spcPts val="0"/>
              </a:spcAft>
            </a:pPr>
            <a:r>
              <a:rPr lang="fr-FR" sz="32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« </a:t>
            </a:r>
            <a:r>
              <a:rPr lang="fr-FR" sz="32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Nage ! </a:t>
            </a:r>
            <a:r>
              <a:rPr lang="fr-FR" sz="3200" dirty="0" smtClean="0">
                <a:ln>
                  <a:noFill/>
                </a:ln>
                <a:solidFill>
                  <a:srgbClr val="00B050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répète</a:t>
            </a:r>
            <a:r>
              <a:rPr lang="fr-FR" sz="32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M. </a:t>
            </a:r>
            <a:r>
              <a:rPr lang="fr-FR" sz="3200" dirty="0" err="1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Lepic</a:t>
            </a:r>
            <a:r>
              <a:rPr lang="fr-FR" sz="32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. N’agite pas tes poings fermés. Remue tes jambes qui ne font rien. »</a:t>
            </a:r>
            <a:endParaRPr lang="fr-FR" sz="2800" dirty="0" smtClean="0">
              <a:ln>
                <a:noFill/>
              </a:ln>
              <a:solidFill>
                <a:schemeClr val="bg1"/>
              </a:solidFill>
              <a:latin typeface="Andika New Basic" pitchFamily="2" charset="0"/>
              <a:ea typeface="Cambria"/>
              <a:cs typeface="Andika New Basic" pitchFamily="2" charset="0"/>
            </a:endParaRPr>
          </a:p>
          <a:p>
            <a:pPr algn="l">
              <a:lnSpc>
                <a:spcPct val="170000"/>
              </a:lnSpc>
              <a:spcAft>
                <a:spcPts val="0"/>
              </a:spcAft>
            </a:pPr>
            <a:r>
              <a:rPr lang="fr-FR" sz="32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À ce moment-là, grand frère Félix l’</a:t>
            </a:r>
            <a:r>
              <a:rPr lang="fr-FR" sz="3200" dirty="0" smtClean="0">
                <a:ln>
                  <a:noFill/>
                </a:ln>
                <a:solidFill>
                  <a:srgbClr val="00B050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appelle </a:t>
            </a:r>
            <a:r>
              <a:rPr lang="fr-FR" sz="32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:</a:t>
            </a:r>
          </a:p>
          <a:p>
            <a:pPr algn="l">
              <a:lnSpc>
                <a:spcPct val="170000"/>
              </a:lnSpc>
              <a:spcAft>
                <a:spcPts val="0"/>
              </a:spcAft>
            </a:pPr>
            <a:r>
              <a:rPr lang="fr-FR" sz="32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« </a:t>
            </a:r>
            <a:r>
              <a:rPr lang="fr-FR" sz="32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Poil de Carotte, viens ici. Il y a plus d’eau ! Je perds pied, j’enfonce. Regarde donc. Tiens : tu me vois. Attention : tu ne me vois plus. À présent, mets-toi là vers le grand saule. Ne bouge pas. Je parie de te rejoindre en dix brassées</a:t>
            </a:r>
            <a:r>
              <a:rPr lang="fr-FR" sz="32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.</a:t>
            </a:r>
            <a:endParaRPr lang="fr-FR" sz="2800" dirty="0" smtClean="0">
              <a:ln>
                <a:noFill/>
              </a:ln>
              <a:solidFill>
                <a:schemeClr val="bg1"/>
              </a:solidFill>
              <a:latin typeface="Andika New Basic" pitchFamily="2" charset="0"/>
              <a:ea typeface="Cambria"/>
              <a:cs typeface="Andika New Basic" pitchFamily="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67544" y="2204864"/>
            <a:ext cx="8352928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Modifie directement sur le texte la conjugaison des verbes, </a:t>
            </a:r>
            <a:r>
              <a:rPr lang="fr-FR" b="1" dirty="0" smtClean="0">
                <a:solidFill>
                  <a:schemeClr val="bg1"/>
                </a:solidFill>
              </a:rPr>
              <a:t>les verbes en vert sont à mettre au passé composé, les verbes en rose sont à mettre à l’imparfait</a:t>
            </a:r>
            <a:r>
              <a:rPr lang="fr-FR" dirty="0" smtClean="0">
                <a:solidFill>
                  <a:schemeClr val="bg1"/>
                </a:solidFill>
              </a:rPr>
              <a:t> ou bien écris sur ton cahier de brouillon les verbes à transposer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412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– Je compte », </a:t>
            </a:r>
            <a:r>
              <a:rPr lang="fr-FR" sz="2800" dirty="0" smtClean="0">
                <a:solidFill>
                  <a:srgbClr val="00B050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répond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Poil de Carotte en grelotant, les épaules hors de l’eau, immobile comme une vraie borne.</a:t>
            </a:r>
            <a:endParaRPr lang="fr-FR" sz="2400" dirty="0" smtClean="0">
              <a:solidFill>
                <a:schemeClr val="bg1"/>
              </a:solidFill>
              <a:latin typeface="Andika New Basic" pitchFamily="2" charset="0"/>
              <a:ea typeface="Cambria"/>
              <a:cs typeface="Andika New Basic" pitchFamily="2" charset="0"/>
            </a:endParaRPr>
          </a:p>
          <a:p>
            <a:pPr>
              <a:lnSpc>
                <a:spcPct val="170000"/>
              </a:lnSpc>
              <a:buNone/>
            </a:pP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De nouveau, il s’</a:t>
            </a:r>
            <a:r>
              <a:rPr lang="fr-FR" sz="2800" dirty="0" smtClean="0">
                <a:solidFill>
                  <a:srgbClr val="00B050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accroupit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pour nager. Mais grand frère Félix </a:t>
            </a:r>
            <a:r>
              <a:rPr lang="fr-FR" sz="2800" dirty="0" smtClean="0">
                <a:solidFill>
                  <a:srgbClr val="00B050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grimpe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sur son dos, </a:t>
            </a:r>
            <a:r>
              <a:rPr lang="fr-FR" sz="2800" dirty="0" smtClean="0">
                <a:solidFill>
                  <a:srgbClr val="00B050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pique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une tête et </a:t>
            </a:r>
            <a:r>
              <a:rPr lang="fr-FR" sz="2800" dirty="0" smtClean="0">
                <a:solidFill>
                  <a:srgbClr val="00B050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dit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:</a:t>
            </a:r>
            <a:endParaRPr lang="fr-FR" sz="2400" dirty="0" smtClean="0">
              <a:solidFill>
                <a:schemeClr val="bg1"/>
              </a:solidFill>
              <a:latin typeface="Andika New Basic" pitchFamily="2" charset="0"/>
              <a:ea typeface="Cambria"/>
              <a:cs typeface="Andika New Basic" pitchFamily="2" charset="0"/>
            </a:endParaRPr>
          </a:p>
          <a:p>
            <a:pPr>
              <a:lnSpc>
                <a:spcPct val="170000"/>
              </a:lnSpc>
              <a:buNone/>
            </a:pP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« À ton tour, grimpe sur le mien.</a:t>
            </a:r>
            <a:endParaRPr lang="fr-FR" sz="2400" dirty="0" smtClean="0">
              <a:solidFill>
                <a:schemeClr val="bg1"/>
              </a:solidFill>
              <a:latin typeface="Andika New Basic" pitchFamily="2" charset="0"/>
              <a:ea typeface="Cambria"/>
              <a:cs typeface="Andika New Basic" pitchFamily="2" charset="0"/>
            </a:endParaRPr>
          </a:p>
          <a:p>
            <a:pPr>
              <a:lnSpc>
                <a:spcPct val="170000"/>
              </a:lnSpc>
              <a:buNone/>
            </a:pP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– Laisse-moi tranquille, </a:t>
            </a:r>
            <a:r>
              <a:rPr lang="fr-FR" sz="2800" dirty="0" smtClean="0">
                <a:solidFill>
                  <a:srgbClr val="00B050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murmure 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Poil de Carotte.</a:t>
            </a:r>
            <a:endParaRPr lang="fr-FR" sz="2400" dirty="0" smtClean="0">
              <a:solidFill>
                <a:schemeClr val="bg1"/>
              </a:solidFill>
              <a:latin typeface="Andika New Basic" pitchFamily="2" charset="0"/>
              <a:ea typeface="Cambria"/>
              <a:cs typeface="Andika New Basic" pitchFamily="2" charset="0"/>
            </a:endParaRPr>
          </a:p>
          <a:p>
            <a:pPr>
              <a:lnSpc>
                <a:spcPct val="170000"/>
              </a:lnSpc>
              <a:buNone/>
            </a:pP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– Sortez, </a:t>
            </a:r>
            <a:r>
              <a:rPr lang="fr-FR" sz="2800" dirty="0" smtClean="0">
                <a:solidFill>
                  <a:srgbClr val="00B050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crie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M. </a:t>
            </a:r>
            <a:r>
              <a:rPr lang="fr-FR" sz="2800" dirty="0" err="1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Lepic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.</a:t>
            </a:r>
            <a:endParaRPr lang="fr-FR" sz="2400" dirty="0" smtClean="0">
              <a:solidFill>
                <a:schemeClr val="bg1"/>
              </a:solidFill>
              <a:latin typeface="Andika New Basic" pitchFamily="2" charset="0"/>
              <a:ea typeface="Cambria"/>
              <a:cs typeface="Andika New Basic" pitchFamily="2" charset="0"/>
            </a:endParaRPr>
          </a:p>
          <a:p>
            <a:pPr>
              <a:lnSpc>
                <a:spcPct val="170000"/>
              </a:lnSpc>
              <a:buNone/>
            </a:pP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– Déjà ! » </a:t>
            </a:r>
            <a:r>
              <a:rPr lang="fr-FR" sz="2800" dirty="0" smtClean="0">
                <a:solidFill>
                  <a:srgbClr val="00B050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dit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Poil de Carotte.</a:t>
            </a:r>
            <a:endParaRPr lang="fr-FR" sz="2400" dirty="0" smtClean="0">
              <a:solidFill>
                <a:schemeClr val="bg1"/>
              </a:solidFill>
              <a:latin typeface="Andika New Basic" pitchFamily="2" charset="0"/>
              <a:ea typeface="Cambria"/>
              <a:cs typeface="Andika New Basic" pitchFamily="2" charset="0"/>
            </a:endParaRPr>
          </a:p>
          <a:p>
            <a:pPr>
              <a:lnSpc>
                <a:spcPct val="170000"/>
              </a:lnSpc>
              <a:buNone/>
            </a:pP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Maintenant il ne </a:t>
            </a:r>
            <a:r>
              <a:rPr lang="fr-FR" sz="2800" dirty="0" smtClean="0">
                <a:solidFill>
                  <a:schemeClr val="accent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veut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plus sortir. Il </a:t>
            </a:r>
            <a:r>
              <a:rPr lang="fr-FR" sz="2800" dirty="0" smtClean="0">
                <a:solidFill>
                  <a:schemeClr val="accent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veut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encore profiter de son bain. Il n’</a:t>
            </a:r>
            <a:r>
              <a:rPr lang="fr-FR" sz="2800" dirty="0" smtClean="0">
                <a:solidFill>
                  <a:schemeClr val="accent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a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plus peur de l’eau froide.</a:t>
            </a:r>
            <a:endParaRPr lang="fr-FR" sz="2400" dirty="0" smtClean="0">
              <a:solidFill>
                <a:schemeClr val="bg1"/>
              </a:solidFill>
              <a:latin typeface="Andika New Basic" pitchFamily="2" charset="0"/>
              <a:ea typeface="Cambria"/>
              <a:cs typeface="Andika New Basic" pitchFamily="2" charset="0"/>
            </a:endParaRPr>
          </a:p>
          <a:p>
            <a:pPr>
              <a:lnSpc>
                <a:spcPct val="170000"/>
              </a:lnSpc>
              <a:buNone/>
            </a:pP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« Dépêche-toi de sortir », s’</a:t>
            </a:r>
            <a:r>
              <a:rPr lang="fr-FR" sz="2800" dirty="0" smtClean="0">
                <a:solidFill>
                  <a:srgbClr val="00B050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écrie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M. </a:t>
            </a:r>
            <a:r>
              <a:rPr lang="fr-FR" sz="2800" dirty="0" err="1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Lepic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.</a:t>
            </a:r>
            <a:endParaRPr lang="fr-FR" dirty="0" smtClean="0">
              <a:solidFill>
                <a:schemeClr val="bg1"/>
              </a:solidFill>
              <a:latin typeface="Andika New Basic" pitchFamily="2" charset="0"/>
              <a:cs typeface="Andika New Basic" pitchFamily="2" charset="0"/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3000" dirty="0" smtClean="0"/>
              <a:t>Transposition - cm1 </a:t>
            </a:r>
            <a:br>
              <a:rPr lang="fr-FR" sz="3000" dirty="0" smtClean="0"/>
            </a:br>
            <a:r>
              <a:rPr lang="fr-FR" sz="3000" dirty="0" smtClean="0"/>
              <a:t>imparfait / </a:t>
            </a:r>
            <a:r>
              <a:rPr lang="fr-FR" sz="3000" dirty="0" smtClean="0">
                <a:solidFill>
                  <a:srgbClr val="00B050"/>
                </a:solidFill>
              </a:rPr>
              <a:t>passé composé</a:t>
            </a:r>
            <a:br>
              <a:rPr lang="fr-FR" sz="3000" dirty="0" smtClean="0">
                <a:solidFill>
                  <a:srgbClr val="00B050"/>
                </a:solidFill>
              </a:rPr>
            </a:br>
            <a:r>
              <a:rPr lang="fr-FR" sz="3000" dirty="0" smtClean="0">
                <a:solidFill>
                  <a:srgbClr val="FF0000"/>
                </a:solidFill>
              </a:rPr>
              <a:t>CORRECTION</a:t>
            </a:r>
            <a:endParaRPr lang="fr-FR" sz="30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2132856"/>
            <a:ext cx="8062912" cy="4608512"/>
          </a:xfrm>
        </p:spPr>
        <p:txBody>
          <a:bodyPr>
            <a:noAutofit/>
          </a:bodyPr>
          <a:lstStyle/>
          <a:p>
            <a:pPr algn="l">
              <a:lnSpc>
                <a:spcPct val="170000"/>
              </a:lnSpc>
              <a:spcAft>
                <a:spcPts val="0"/>
              </a:spcAft>
            </a:pPr>
            <a:r>
              <a:rPr lang="fr-FR" sz="16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Le bain (suite)</a:t>
            </a:r>
          </a:p>
          <a:p>
            <a:pPr algn="l">
              <a:lnSpc>
                <a:spcPct val="170000"/>
              </a:lnSpc>
              <a:spcAft>
                <a:spcPts val="0"/>
              </a:spcAft>
            </a:pPr>
            <a:r>
              <a:rPr lang="fr-FR" sz="16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« Maintenant, nage ! » lui </a:t>
            </a:r>
            <a:r>
              <a:rPr lang="fr-FR" sz="1600" dirty="0" smtClean="0">
                <a:ln>
                  <a:noFill/>
                </a:ln>
                <a:solidFill>
                  <a:srgbClr val="00B050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a ordonné</a:t>
            </a:r>
            <a:r>
              <a:rPr lang="fr-FR" sz="16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</a:t>
            </a:r>
            <a:r>
              <a:rPr lang="fr-FR" sz="16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monsieur </a:t>
            </a:r>
            <a:r>
              <a:rPr lang="fr-FR" sz="1600" dirty="0" err="1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Lepic</a:t>
            </a:r>
            <a:r>
              <a:rPr lang="fr-FR" sz="16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.</a:t>
            </a:r>
          </a:p>
          <a:p>
            <a:pPr algn="l">
              <a:lnSpc>
                <a:spcPct val="170000"/>
              </a:lnSpc>
              <a:spcAft>
                <a:spcPts val="0"/>
              </a:spcAft>
            </a:pPr>
            <a:r>
              <a:rPr lang="fr-FR" sz="16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Alors </a:t>
            </a:r>
            <a:r>
              <a:rPr lang="fr-FR" sz="16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Poil de Carotte </a:t>
            </a:r>
            <a:r>
              <a:rPr lang="fr-FR" sz="1600" dirty="0" smtClean="0">
                <a:ln>
                  <a:noFill/>
                </a:ln>
                <a:solidFill>
                  <a:schemeClr val="accent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faisait</a:t>
            </a:r>
            <a:r>
              <a:rPr lang="fr-FR" sz="16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</a:t>
            </a:r>
            <a:r>
              <a:rPr lang="fr-FR" sz="16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aller ses bras mais il </a:t>
            </a:r>
            <a:r>
              <a:rPr lang="fr-FR" sz="1600" dirty="0" smtClean="0">
                <a:ln>
                  <a:noFill/>
                </a:ln>
                <a:solidFill>
                  <a:schemeClr val="accent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laissait</a:t>
            </a:r>
            <a:r>
              <a:rPr lang="fr-FR" sz="16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</a:t>
            </a:r>
            <a:r>
              <a:rPr lang="fr-FR" sz="16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ses genoux marcher sur le sable</a:t>
            </a:r>
            <a:r>
              <a:rPr lang="fr-FR" sz="16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.</a:t>
            </a:r>
          </a:p>
          <a:p>
            <a:pPr algn="l">
              <a:lnSpc>
                <a:spcPct val="170000"/>
              </a:lnSpc>
              <a:spcAft>
                <a:spcPts val="0"/>
              </a:spcAft>
            </a:pPr>
            <a:r>
              <a:rPr lang="fr-FR" sz="16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« </a:t>
            </a:r>
            <a:r>
              <a:rPr lang="fr-FR" sz="16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Nage ! </a:t>
            </a:r>
            <a:r>
              <a:rPr lang="fr-FR" sz="1600" dirty="0" smtClean="0">
                <a:ln>
                  <a:noFill/>
                </a:ln>
                <a:solidFill>
                  <a:srgbClr val="00B050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a</a:t>
            </a:r>
            <a:r>
              <a:rPr lang="fr-FR" sz="1600" dirty="0" smtClean="0">
                <a:ln>
                  <a:noFill/>
                </a:ln>
                <a:solidFill>
                  <a:srgbClr val="00B050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répété</a:t>
            </a:r>
            <a:r>
              <a:rPr lang="fr-FR" sz="16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</a:t>
            </a:r>
            <a:r>
              <a:rPr lang="fr-FR" sz="16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M. </a:t>
            </a:r>
            <a:r>
              <a:rPr lang="fr-FR" sz="1600" dirty="0" err="1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Lepic</a:t>
            </a:r>
            <a:r>
              <a:rPr lang="fr-FR" sz="16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. N’agite pas tes poings fermés. Remue tes jambes qui ne font rien. »</a:t>
            </a:r>
          </a:p>
          <a:p>
            <a:pPr algn="l">
              <a:lnSpc>
                <a:spcPct val="170000"/>
              </a:lnSpc>
              <a:spcAft>
                <a:spcPts val="0"/>
              </a:spcAft>
            </a:pPr>
            <a:r>
              <a:rPr lang="fr-FR" sz="16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À ce moment-là, grand frère Félix </a:t>
            </a:r>
            <a:r>
              <a:rPr lang="fr-FR" sz="16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l’</a:t>
            </a:r>
            <a:r>
              <a:rPr lang="fr-FR" sz="1600" dirty="0" smtClean="0">
                <a:ln>
                  <a:noFill/>
                </a:ln>
                <a:solidFill>
                  <a:srgbClr val="00B050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a appelé </a:t>
            </a:r>
            <a:r>
              <a:rPr lang="fr-FR" sz="16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:</a:t>
            </a:r>
          </a:p>
          <a:p>
            <a:pPr algn="l">
              <a:lnSpc>
                <a:spcPct val="170000"/>
              </a:lnSpc>
              <a:spcAft>
                <a:spcPts val="0"/>
              </a:spcAft>
            </a:pPr>
            <a:r>
              <a:rPr lang="fr-FR" sz="16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« </a:t>
            </a:r>
            <a:r>
              <a:rPr lang="fr-FR" sz="16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Poil de Carotte, viens ici. Il y a plus d’eau ! Je perds pied, j’enfonce. Regarde donc. Tiens : tu me vois. Attention : tu ne me vois plus. À présent, mets-toi là vers le grand saule. Ne bouge pas. Je parie de te rejoindre en dix brassées</a:t>
            </a:r>
            <a:r>
              <a:rPr lang="fr-FR" sz="16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.</a:t>
            </a:r>
            <a:endParaRPr lang="fr-FR" sz="1600" dirty="0" smtClean="0">
              <a:ln>
                <a:noFill/>
              </a:ln>
              <a:solidFill>
                <a:schemeClr val="bg1"/>
              </a:solidFill>
              <a:latin typeface="Andika New Basic" pitchFamily="2" charset="0"/>
              <a:ea typeface="Cambria"/>
              <a:cs typeface="Andika New Basi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93</TotalTime>
  <Words>942</Words>
  <Application>Microsoft Office PowerPoint</Application>
  <PresentationFormat>Affichage à l'écran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Verve</vt:lpstr>
      <vt:lpstr>Grammaire  Période 4 - semaine 5 poil de carotte 2 CM1 </vt:lpstr>
      <vt:lpstr>Lire le texte</vt:lpstr>
      <vt:lpstr>Questions à l’oral :</vt:lpstr>
      <vt:lpstr>Questions à l’oral : CORRECTION</vt:lpstr>
      <vt:lpstr>Questions à l’oral :</vt:lpstr>
      <vt:lpstr>Questions à l’oral : CORRECTION</vt:lpstr>
      <vt:lpstr>Transposition - cm1  imparfait / passé composé</vt:lpstr>
      <vt:lpstr>Diapositive 8</vt:lpstr>
      <vt:lpstr>Transposition - cm1  imparfait / passé composé CORRECTION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  Période 4 - semaine 4 poil de carotte 1</dc:title>
  <dc:creator>Admin</dc:creator>
  <cp:lastModifiedBy>Admin</cp:lastModifiedBy>
  <cp:revision>15</cp:revision>
  <dcterms:created xsi:type="dcterms:W3CDTF">2020-03-26T14:10:58Z</dcterms:created>
  <dcterms:modified xsi:type="dcterms:W3CDTF">2020-04-03T10:09:11Z</dcterms:modified>
</cp:coreProperties>
</file>