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-Gilles Allain</a:t>
            </a:r>
          </a:p>
        </p:txBody>
      </p:sp>
      <p:sp>
        <p:nvSpPr>
          <p:cNvPr id="94" name="« Saisissez une citation ici. »"/>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 Saisissez une citation ici. »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117" name="Ligne"/>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oAutofit/>
          </a:bodyPr>
          <a:lstStyle/>
          <a:p>
            <a:pPr marL="0" indent="0" defTabSz="457200">
              <a:spcBef>
                <a:spcPts val="0"/>
              </a:spcBef>
              <a:buSzTx/>
              <a:buNone/>
              <a:defRPr sz="1200">
                <a:latin typeface="Helvetica"/>
                <a:ea typeface="Helvetica"/>
                <a:cs typeface="Helvetica"/>
                <a:sym typeface="Helvetica"/>
              </a:defRPr>
            </a:pPr>
          </a:p>
        </p:txBody>
      </p:sp>
      <p:sp>
        <p:nvSpPr>
          <p:cNvPr id="118" name="Texte du titre"/>
          <p:cNvSpPr txBox="1"/>
          <p:nvPr>
            <p:ph type="title"/>
          </p:nvPr>
        </p:nvSpPr>
        <p:spPr>
          <a:xfrm>
            <a:off x="571500" y="571500"/>
            <a:ext cx="11861800" cy="5181600"/>
          </a:xfrm>
          <a:prstGeom prst="rect">
            <a:avLst/>
          </a:prstGeom>
        </p:spPr>
        <p:txBody>
          <a:bodyPr anchor="b"/>
          <a:lstStyle>
            <a:lvl1pPr>
              <a:lnSpc>
                <a:spcPct val="80000"/>
              </a:lnSpc>
              <a:defRPr cap="all" sz="12100">
                <a:solidFill>
                  <a:srgbClr val="5C5C5C"/>
                </a:solidFill>
                <a:latin typeface="DIN Condensed"/>
                <a:ea typeface="DIN Condensed"/>
                <a:cs typeface="DIN Condensed"/>
                <a:sym typeface="DIN Condensed"/>
              </a:defRPr>
            </a:lvl1pPr>
          </a:lstStyle>
          <a:p>
            <a:pPr/>
            <a:r>
              <a:t>Texte du titre</a:t>
            </a:r>
          </a:p>
        </p:txBody>
      </p:sp>
      <p:sp>
        <p:nvSpPr>
          <p:cNvPr id="119" name="Texte niveau 1…"/>
          <p:cNvSpPr txBox="1"/>
          <p:nvPr>
            <p:ph type="body" sz="half" idx="1"/>
          </p:nvPr>
        </p:nvSpPr>
        <p:spPr>
          <a:xfrm>
            <a:off x="571500" y="5676900"/>
            <a:ext cx="11861800" cy="3263900"/>
          </a:xfrm>
          <a:prstGeom prst="rect">
            <a:avLst/>
          </a:prstGeom>
        </p:spPr>
        <p:txBody>
          <a:bodyPr anchor="t"/>
          <a:lstStyle>
            <a:lvl1pPr marL="0" indent="0" algn="ctr">
              <a:lnSpc>
                <a:spcPct val="70000"/>
              </a:lnSpc>
              <a:spcBef>
                <a:spcPts val="0"/>
              </a:spcBef>
              <a:buSzTx/>
              <a:buNone/>
              <a:defRPr i="1" sz="4800">
                <a:solidFill>
                  <a:srgbClr val="747676"/>
                </a:solidFill>
                <a:latin typeface="Iowan Old Style"/>
                <a:ea typeface="Iowan Old Style"/>
                <a:cs typeface="Iowan Old Style"/>
                <a:sym typeface="Iowan Old Style"/>
              </a:defRPr>
            </a:lvl1pPr>
            <a:lvl2pPr marL="0" indent="0" algn="ctr">
              <a:lnSpc>
                <a:spcPct val="70000"/>
              </a:lnSpc>
              <a:spcBef>
                <a:spcPts val="0"/>
              </a:spcBef>
              <a:buSzTx/>
              <a:buNone/>
              <a:defRPr i="1" sz="4800">
                <a:solidFill>
                  <a:srgbClr val="747676"/>
                </a:solidFill>
                <a:latin typeface="Iowan Old Style"/>
                <a:ea typeface="Iowan Old Style"/>
                <a:cs typeface="Iowan Old Style"/>
                <a:sym typeface="Iowan Old Style"/>
              </a:defRPr>
            </a:lvl2pPr>
            <a:lvl3pPr marL="0" indent="0" algn="ctr">
              <a:lnSpc>
                <a:spcPct val="70000"/>
              </a:lnSpc>
              <a:spcBef>
                <a:spcPts val="0"/>
              </a:spcBef>
              <a:buSzTx/>
              <a:buNone/>
              <a:defRPr i="1" sz="4800">
                <a:solidFill>
                  <a:srgbClr val="747676"/>
                </a:solidFill>
                <a:latin typeface="Iowan Old Style"/>
                <a:ea typeface="Iowan Old Style"/>
                <a:cs typeface="Iowan Old Style"/>
                <a:sym typeface="Iowan Old Style"/>
              </a:defRPr>
            </a:lvl3pPr>
            <a:lvl4pPr marL="0" indent="0" algn="ctr">
              <a:lnSpc>
                <a:spcPct val="70000"/>
              </a:lnSpc>
              <a:spcBef>
                <a:spcPts val="0"/>
              </a:spcBef>
              <a:buSzTx/>
              <a:buNone/>
              <a:defRPr i="1" sz="4800">
                <a:solidFill>
                  <a:srgbClr val="747676"/>
                </a:solidFill>
                <a:latin typeface="Iowan Old Style"/>
                <a:ea typeface="Iowan Old Style"/>
                <a:cs typeface="Iowan Old Style"/>
                <a:sym typeface="Iowan Old Style"/>
              </a:defRPr>
            </a:lvl4pPr>
            <a:lvl5pPr marL="0" indent="0" algn="ctr">
              <a:lnSpc>
                <a:spcPct val="70000"/>
              </a:lnSpc>
              <a:spcBef>
                <a:spcPts val="0"/>
              </a:spcBef>
              <a:buSzTx/>
              <a:buNone/>
              <a:defRPr i="1" sz="4800">
                <a:solidFill>
                  <a:srgbClr val="747676"/>
                </a:solidFill>
                <a:latin typeface="Iowan Old Style"/>
                <a:ea typeface="Iowan Old Style"/>
                <a:cs typeface="Iowan Old Style"/>
                <a:sym typeface="Iowan Old Style"/>
              </a:defRPr>
            </a:lvl5pPr>
          </a:lstStyle>
          <a:p>
            <a:pPr/>
            <a:r>
              <a:t>Texte niveau 1</a:t>
            </a:r>
          </a:p>
          <a:p>
            <a:pPr lvl="1"/>
            <a:r>
              <a:t>Texte niveau 2</a:t>
            </a:r>
          </a:p>
          <a:p>
            <a:pPr lvl="2"/>
            <a:r>
              <a:t>Texte niveau 3</a:t>
            </a:r>
          </a:p>
          <a:p>
            <a:pPr lvl="3"/>
            <a:r>
              <a:t>Texte niveau 4</a:t>
            </a:r>
          </a:p>
          <a:p>
            <a:pPr lvl="4"/>
            <a:r>
              <a:t>Texte niveau 5</a:t>
            </a:r>
          </a:p>
        </p:txBody>
      </p:sp>
      <p:sp>
        <p:nvSpPr>
          <p:cNvPr id="120" name="Numéro de diapositive"/>
          <p:cNvSpPr txBox="1"/>
          <p:nvPr>
            <p:ph type="sldNum" sz="quarter" idx="2"/>
          </p:nvPr>
        </p:nvSpPr>
        <p:spPr>
          <a:xfrm>
            <a:off x="12088552" y="9189156"/>
            <a:ext cx="309365" cy="342901"/>
          </a:xfrm>
          <a:prstGeom prst="rect">
            <a:avLst/>
          </a:prstGeom>
        </p:spPr>
        <p:txBody>
          <a:bodyPr/>
          <a:lstStyle>
            <a:lvl1pPr algn="r">
              <a:defRPr>
                <a:solidFill>
                  <a:srgbClr val="747676"/>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tif"/><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ctangle"/>
          <p:cNvSpPr/>
          <p:nvPr/>
        </p:nvSpPr>
        <p:spPr>
          <a:xfrm>
            <a:off x="28510" y="69058"/>
            <a:ext cx="12961760" cy="9615484"/>
          </a:xfrm>
          <a:prstGeom prst="rect">
            <a:avLst/>
          </a:prstGeom>
          <a:blipFill>
            <a:blip r:embed="rId2">
              <a:alphaModFix amt="60678"/>
            </a:blip>
          </a:blipFill>
          <a:ln w="12700">
            <a:miter lim="400000"/>
          </a:ln>
        </p:spPr>
        <p:txBody>
          <a:bodyPr lIns="50800" tIns="50800" rIns="50800" bIns="50800" anchor="ctr"/>
          <a:lstStyle/>
          <a:p>
            <a:pPr>
              <a:defRPr b="0">
                <a:solidFill>
                  <a:srgbClr val="FFFFFF"/>
                </a:solidFill>
                <a:latin typeface="DIN Alternate"/>
                <a:ea typeface="DIN Alternate"/>
                <a:cs typeface="DIN Alternate"/>
                <a:sym typeface="DIN Alternate"/>
              </a:defRPr>
            </a:pPr>
          </a:p>
        </p:txBody>
      </p:sp>
      <p:sp>
        <p:nvSpPr>
          <p:cNvPr id="130" name="Lig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pic>
        <p:nvPicPr>
          <p:cNvPr id="131" name="Image" descr="Image"/>
          <p:cNvPicPr>
            <a:picLocks noChangeAspect="1"/>
          </p:cNvPicPr>
          <p:nvPr/>
        </p:nvPicPr>
        <p:blipFill>
          <a:blip r:embed="rId3">
            <a:extLst/>
          </a:blip>
          <a:stretch>
            <a:fillRect/>
          </a:stretch>
        </p:blipFill>
        <p:spPr>
          <a:xfrm>
            <a:off x="1339655" y="3578420"/>
            <a:ext cx="6802845" cy="1019320"/>
          </a:xfrm>
          <a:prstGeom prst="rect">
            <a:avLst/>
          </a:prstGeom>
          <a:ln w="12700">
            <a:miter lim="400000"/>
          </a:ln>
        </p:spPr>
      </p:pic>
      <p:pic>
        <p:nvPicPr>
          <p:cNvPr id="132" name="Image" descr="Image"/>
          <p:cNvPicPr>
            <a:picLocks noChangeAspect="1"/>
          </p:cNvPicPr>
          <p:nvPr/>
        </p:nvPicPr>
        <p:blipFill>
          <a:blip r:embed="rId4">
            <a:extLst/>
          </a:blip>
          <a:stretch>
            <a:fillRect/>
          </a:stretch>
        </p:blipFill>
        <p:spPr>
          <a:xfrm>
            <a:off x="5793899" y="6578263"/>
            <a:ext cx="4558745" cy="129818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Dégager les critères de reconnaissance d’une phrase"/>
          <p:cNvGrpSpPr/>
          <p:nvPr/>
        </p:nvGrpSpPr>
        <p:grpSpPr>
          <a:xfrm>
            <a:off x="62234" y="154559"/>
            <a:ext cx="7604111" cy="889001"/>
            <a:chOff x="0" y="0"/>
            <a:chExt cx="7604109" cy="889000"/>
          </a:xfrm>
        </p:grpSpPr>
        <p:sp>
          <p:nvSpPr>
            <p:cNvPr id="135" name="Dégager les critères de reconnaissance d’une phrase"/>
            <p:cNvSpPr txBox="1"/>
            <p:nvPr/>
          </p:nvSpPr>
          <p:spPr>
            <a:xfrm>
              <a:off x="139699" y="139700"/>
              <a:ext cx="7324711" cy="609600"/>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1400"/>
                </a:spcBef>
                <a:defRPr b="0" i="1" spc="28" sz="2800">
                  <a:solidFill>
                    <a:srgbClr val="5C5C5C"/>
                  </a:solidFill>
                  <a:latin typeface="Iowan Old Style"/>
                  <a:ea typeface="Iowan Old Style"/>
                  <a:cs typeface="Iowan Old Style"/>
                  <a:sym typeface="Iowan Old Style"/>
                </a:defRPr>
              </a:lvl1pPr>
            </a:lstStyle>
            <a:p>
              <a:pPr/>
              <a:r>
                <a:t>Dégager les critères de reconnaissance d’une phrase</a:t>
              </a:r>
            </a:p>
          </p:txBody>
        </p:sp>
        <p:pic>
          <p:nvPicPr>
            <p:cNvPr id="134" name="Dégager les critères de reconnaissance d’une phrase Dégager les critères de reconnaissance d’une phrase" descr="Dégager les critères de reconnaissance d’une phrase Dégager les critères de reconnaissance d’une phrase"/>
            <p:cNvPicPr>
              <a:picLocks noChangeAspect="0"/>
            </p:cNvPicPr>
            <p:nvPr/>
          </p:nvPicPr>
          <p:blipFill>
            <a:blip r:embed="rId2">
              <a:extLst/>
            </a:blip>
            <a:stretch>
              <a:fillRect/>
            </a:stretch>
          </p:blipFill>
          <p:spPr>
            <a:xfrm>
              <a:off x="-1" y="0"/>
              <a:ext cx="7604111" cy="889000"/>
            </a:xfrm>
            <a:prstGeom prst="rect">
              <a:avLst/>
            </a:prstGeom>
            <a:effectLst/>
          </p:spPr>
        </p:pic>
      </p:grpSp>
      <p:grpSp>
        <p:nvGrpSpPr>
          <p:cNvPr id="139" name="Groupe"/>
          <p:cNvGrpSpPr/>
          <p:nvPr/>
        </p:nvGrpSpPr>
        <p:grpSpPr>
          <a:xfrm>
            <a:off x="6110986" y="3772171"/>
            <a:ext cx="7604110" cy="7095734"/>
            <a:chOff x="0" y="0"/>
            <a:chExt cx="7604109" cy="7095733"/>
          </a:xfrm>
        </p:grpSpPr>
        <p:pic>
          <p:nvPicPr>
            <p:cNvPr id="137" name="Image" descr="Image"/>
            <p:cNvPicPr>
              <a:picLocks noChangeAspect="0"/>
            </p:cNvPicPr>
            <p:nvPr/>
          </p:nvPicPr>
          <p:blipFill>
            <a:blip r:embed="rId3">
              <a:extLst/>
            </a:blip>
            <a:stretch>
              <a:fillRect/>
            </a:stretch>
          </p:blipFill>
          <p:spPr>
            <a:xfrm>
              <a:off x="0" y="0"/>
              <a:ext cx="7604110" cy="7095734"/>
            </a:xfrm>
            <a:prstGeom prst="rect">
              <a:avLst/>
            </a:prstGeom>
            <a:ln w="12700" cap="flat">
              <a:noFill/>
              <a:miter lim="400000"/>
            </a:ln>
            <a:effectLst/>
          </p:spPr>
        </p:pic>
        <p:sp>
          <p:nvSpPr>
            <p:cNvPr id="138" name="les mots sont séparés…"/>
            <p:cNvSpPr txBox="1"/>
            <p:nvPr/>
          </p:nvSpPr>
          <p:spPr>
            <a:xfrm>
              <a:off x="2363981" y="1255428"/>
              <a:ext cx="3693413" cy="32578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411162" indent="-411162" algn="l">
                <a:buSzPct val="75000"/>
                <a:buFont typeface="Zapf Dingbats"/>
                <a:buChar char="-"/>
                <a:defRPr b="0" spc="28" sz="2800">
                  <a:solidFill>
                    <a:srgbClr val="5C5C5C"/>
                  </a:solidFill>
                  <a:latin typeface="Cursive standard"/>
                  <a:ea typeface="Cursive standard"/>
                  <a:cs typeface="Cursive standard"/>
                  <a:sym typeface="Cursive standard"/>
                </a:defRPr>
              </a:pPr>
              <a:r>
                <a:t>les mots sont séparés</a:t>
              </a:r>
            </a:p>
            <a:p>
              <a:pPr marL="411162" indent="-411162" algn="l">
                <a:spcBef>
                  <a:spcPts val="1400"/>
                </a:spcBef>
                <a:buSzPct val="75000"/>
                <a:buFont typeface="Zapf Dingbats"/>
                <a:buChar char="-"/>
                <a:defRPr b="0" spc="28" sz="2800">
                  <a:solidFill>
                    <a:srgbClr val="5C5C5C"/>
                  </a:solidFill>
                  <a:latin typeface="Cursive standard"/>
                  <a:ea typeface="Cursive standard"/>
                  <a:cs typeface="Cursive standard"/>
                  <a:sym typeface="Cursive standard"/>
                </a:defRPr>
              </a:pPr>
              <a:r>
                <a:t>Il y a un point à la fin de chaque phrase</a:t>
              </a:r>
            </a:p>
            <a:p>
              <a:pPr marL="411162" indent="-411162" algn="l">
                <a:spcBef>
                  <a:spcPts val="1400"/>
                </a:spcBef>
                <a:buSzPct val="75000"/>
                <a:buFont typeface="Zapf Dingbats"/>
                <a:buChar char="-"/>
                <a:defRPr b="0" spc="28" sz="2800">
                  <a:solidFill>
                    <a:srgbClr val="5C5C5C"/>
                  </a:solidFill>
                  <a:latin typeface="Cursive standard"/>
                  <a:ea typeface="Cursive standard"/>
                  <a:cs typeface="Cursive standard"/>
                  <a:sym typeface="Cursive standard"/>
                </a:defRPr>
              </a:pPr>
              <a:r>
                <a:t>et une majuscule au début.</a:t>
              </a:r>
            </a:p>
          </p:txBody>
        </p:sp>
      </p:grpSp>
      <p:pic>
        <p:nvPicPr>
          <p:cNvPr id="140" name="Image" descr="Image"/>
          <p:cNvPicPr>
            <a:picLocks noChangeAspect="1"/>
          </p:cNvPicPr>
          <p:nvPr/>
        </p:nvPicPr>
        <p:blipFill>
          <a:blip r:embed="rId4">
            <a:extLst/>
          </a:blip>
          <a:stretch>
            <a:fillRect/>
          </a:stretch>
        </p:blipFill>
        <p:spPr>
          <a:xfrm>
            <a:off x="2011810" y="1789766"/>
            <a:ext cx="7278997" cy="2630768"/>
          </a:xfrm>
          <a:prstGeom prst="rect">
            <a:avLst/>
          </a:prstGeom>
          <a:ln w="12700">
            <a:miter lim="400000"/>
          </a:ln>
        </p:spPr>
      </p:pic>
      <p:sp>
        <p:nvSpPr>
          <p:cNvPr id="141" name="1- Observer le tableau…"/>
          <p:cNvSpPr txBox="1"/>
          <p:nvPr/>
        </p:nvSpPr>
        <p:spPr>
          <a:xfrm>
            <a:off x="364649" y="4796545"/>
            <a:ext cx="6468473" cy="220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r>
              <a:t>1- Observer le tableau</a:t>
            </a:r>
          </a:p>
          <a:p>
            <a:pPr algn="l">
              <a:spcBef>
                <a:spcPts val="1400"/>
              </a:spcBef>
              <a:defRPr b="0" i="1" spc="28" sz="2800">
                <a:solidFill>
                  <a:srgbClr val="5C5C5C"/>
                </a:solidFill>
                <a:latin typeface="Iowan Old Style"/>
                <a:ea typeface="Iowan Old Style"/>
                <a:cs typeface="Iowan Old Style"/>
                <a:sym typeface="Iowan Old Style"/>
              </a:defRPr>
            </a:pPr>
            <a:r>
              <a:t>2- Pourquoi dit-on que ce sont des phrases dans la colonne de droite ? A quoi reconnaît-on une phrase?</a:t>
            </a:r>
          </a:p>
        </p:txBody>
      </p:sp>
      <p:sp>
        <p:nvSpPr>
          <p:cNvPr id="142" name="Flèche"/>
          <p:cNvSpPr/>
          <p:nvPr/>
        </p:nvSpPr>
        <p:spPr>
          <a:xfrm>
            <a:off x="5829213" y="6763080"/>
            <a:ext cx="924826" cy="547570"/>
          </a:xfrm>
          <a:prstGeom prst="rightArrow">
            <a:avLst>
              <a:gd name="adj1" fmla="val 53161"/>
              <a:gd name="adj2" fmla="val 93720"/>
            </a:avLst>
          </a:prstGeom>
          <a:solidFill>
            <a:srgbClr val="A6BBBB"/>
          </a:solidFill>
          <a:ln w="12700">
            <a:miter lim="400000"/>
          </a:ln>
        </p:spPr>
        <p:txBody>
          <a:bodyPr lIns="50800" tIns="50800" rIns="50800" bIns="50800" anchor="ctr"/>
          <a:lstStyle/>
          <a:p>
            <a:pPr>
              <a:defRPr b="0">
                <a:solidFill>
                  <a:srgbClr val="FFFFFF"/>
                </a:solidFill>
                <a:latin typeface="DIN Alternate"/>
                <a:ea typeface="DIN Alternate"/>
                <a:cs typeface="DIN Alternate"/>
                <a:sym typeface="DIN Alternate"/>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44" name="Tableau"/>
          <p:cNvGraphicFramePr/>
          <p:nvPr/>
        </p:nvGraphicFramePr>
        <p:xfrm>
          <a:off x="678802" y="2251407"/>
          <a:ext cx="11925301" cy="72263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962650"/>
                <a:gridCol w="5962650"/>
              </a:tblGrid>
              <a:tr h="1154476">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 n’est pas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gradFill flip="none" rotWithShape="1">
                      <a:gsLst>
                        <a:gs pos="0">
                          <a:srgbClr val="FF2600"/>
                        </a:gs>
                        <a:gs pos="100000">
                          <a:schemeClr val="accent4">
                            <a:hueOff val="-1081314"/>
                            <a:satOff val="4338"/>
                            <a:lumOff val="-8931"/>
                          </a:schemeClr>
                        </a:gs>
                      </a:gsLst>
                      <a:lin ang="5400000" scaled="0"/>
                    </a:gradFill>
                  </a:tcPr>
                </a:tc>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C’est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gradFill flip="none" rotWithShape="1">
                      <a:gsLst>
                        <a:gs pos="0">
                          <a:srgbClr val="00F900"/>
                        </a:gs>
                        <a:gs pos="100000">
                          <a:srgbClr val="11D937"/>
                        </a:gs>
                      </a:gsLst>
                      <a:lin ang="5400000" scaled="0"/>
                    </a:gradFill>
                  </a:tcPr>
                </a:tc>
              </a:tr>
              <a:tr h="3790892">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r>
            </a:tbl>
          </a:graphicData>
        </a:graphic>
      </p:graphicFrame>
      <p:grpSp>
        <p:nvGrpSpPr>
          <p:cNvPr id="147" name="Activité de classement"/>
          <p:cNvGrpSpPr/>
          <p:nvPr/>
        </p:nvGrpSpPr>
        <p:grpSpPr>
          <a:xfrm>
            <a:off x="101808" y="126856"/>
            <a:ext cx="3540248" cy="889001"/>
            <a:chOff x="0" y="0"/>
            <a:chExt cx="3540247" cy="889000"/>
          </a:xfrm>
        </p:grpSpPr>
        <p:sp>
          <p:nvSpPr>
            <p:cNvPr id="146" name="Activité de classement"/>
            <p:cNvSpPr txBox="1"/>
            <p:nvPr/>
          </p:nvSpPr>
          <p:spPr>
            <a:xfrm>
              <a:off x="139699" y="139700"/>
              <a:ext cx="3260849" cy="609600"/>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1400"/>
                </a:spcBef>
                <a:defRPr b="0" i="1" spc="28" sz="2800">
                  <a:solidFill>
                    <a:srgbClr val="5C5C5C"/>
                  </a:solidFill>
                  <a:latin typeface="Iowan Old Style"/>
                  <a:ea typeface="Iowan Old Style"/>
                  <a:cs typeface="Iowan Old Style"/>
                  <a:sym typeface="Iowan Old Style"/>
                </a:defRPr>
              </a:lvl1pPr>
            </a:lstStyle>
            <a:p>
              <a:pPr/>
              <a:r>
                <a:t>Activité de classement</a:t>
              </a:r>
            </a:p>
          </p:txBody>
        </p:sp>
        <p:pic>
          <p:nvPicPr>
            <p:cNvPr id="145" name="Activité de classement Activité de classement" descr="Activité de classement Activité de classement"/>
            <p:cNvPicPr>
              <a:picLocks noChangeAspect="0"/>
            </p:cNvPicPr>
            <p:nvPr/>
          </p:nvPicPr>
          <p:blipFill>
            <a:blip r:embed="rId2">
              <a:extLst/>
            </a:blip>
            <a:stretch>
              <a:fillRect/>
            </a:stretch>
          </p:blipFill>
          <p:spPr>
            <a:xfrm>
              <a:off x="-1" y="0"/>
              <a:ext cx="3540249" cy="889000"/>
            </a:xfrm>
            <a:prstGeom prst="rect">
              <a:avLst/>
            </a:prstGeom>
            <a:effectLst/>
          </p:spPr>
        </p:pic>
      </p:grpSp>
      <p:sp>
        <p:nvSpPr>
          <p:cNvPr id="148" name="Classe les différentes étiquettes dans le tableau. Clique sur l’étiquette et déplace-les dans la bonne colonne."/>
          <p:cNvSpPr txBox="1"/>
          <p:nvPr/>
        </p:nvSpPr>
        <p:spPr>
          <a:xfrm>
            <a:off x="1323125" y="1093881"/>
            <a:ext cx="1013533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1400"/>
              </a:spcBef>
              <a:defRPr b="0" i="1" spc="28" sz="2800">
                <a:solidFill>
                  <a:srgbClr val="5C5C5C"/>
                </a:solidFill>
                <a:latin typeface="Iowan Old Style"/>
                <a:ea typeface="Iowan Old Style"/>
                <a:cs typeface="Iowan Old Style"/>
                <a:sym typeface="Iowan Old Style"/>
              </a:defRPr>
            </a:lvl1pPr>
          </a:lstStyle>
          <a:p>
            <a:pPr/>
            <a:r>
              <a:t>Classe les différentes étiquettes dans le tableau. Clique sur l’étiquette et déplace-les dans la bonne colonne.</a:t>
            </a:r>
          </a:p>
        </p:txBody>
      </p:sp>
      <p:pic>
        <p:nvPicPr>
          <p:cNvPr id="149" name="Image" descr="Image"/>
          <p:cNvPicPr>
            <a:picLocks noChangeAspect="1"/>
          </p:cNvPicPr>
          <p:nvPr/>
        </p:nvPicPr>
        <p:blipFill>
          <a:blip r:embed="rId3">
            <a:extLst/>
          </a:blip>
          <a:stretch>
            <a:fillRect/>
          </a:stretch>
        </p:blipFill>
        <p:spPr>
          <a:xfrm>
            <a:off x="7005100" y="7652246"/>
            <a:ext cx="4892468" cy="493360"/>
          </a:xfrm>
          <a:prstGeom prst="rect">
            <a:avLst/>
          </a:prstGeom>
          <a:ln w="38100">
            <a:solidFill>
              <a:srgbClr val="8C869B"/>
            </a:solidFill>
            <a:custDash>
              <a:ds d="200000" sp="200000"/>
            </a:custDash>
            <a:miter lim="400000"/>
          </a:ln>
        </p:spPr>
      </p:pic>
      <p:pic>
        <p:nvPicPr>
          <p:cNvPr id="150" name="Image" descr="Image"/>
          <p:cNvPicPr>
            <a:picLocks noChangeAspect="1"/>
          </p:cNvPicPr>
          <p:nvPr/>
        </p:nvPicPr>
        <p:blipFill>
          <a:blip r:embed="rId4">
            <a:extLst/>
          </a:blip>
          <a:stretch>
            <a:fillRect/>
          </a:stretch>
        </p:blipFill>
        <p:spPr>
          <a:xfrm>
            <a:off x="7005101" y="8273559"/>
            <a:ext cx="4892466" cy="493359"/>
          </a:xfrm>
          <a:prstGeom prst="rect">
            <a:avLst/>
          </a:prstGeom>
          <a:ln w="38100">
            <a:solidFill>
              <a:srgbClr val="8C869B"/>
            </a:solidFill>
            <a:custDash>
              <a:ds d="200000" sp="200000"/>
            </a:custDash>
            <a:miter lim="400000"/>
          </a:ln>
        </p:spPr>
      </p:pic>
      <p:pic>
        <p:nvPicPr>
          <p:cNvPr id="151" name="Image" descr="Image"/>
          <p:cNvPicPr>
            <a:picLocks noChangeAspect="1"/>
          </p:cNvPicPr>
          <p:nvPr/>
        </p:nvPicPr>
        <p:blipFill>
          <a:blip r:embed="rId5">
            <a:extLst/>
          </a:blip>
          <a:stretch>
            <a:fillRect/>
          </a:stretch>
        </p:blipFill>
        <p:spPr>
          <a:xfrm>
            <a:off x="1446359" y="8283136"/>
            <a:ext cx="4892468" cy="493358"/>
          </a:xfrm>
          <a:prstGeom prst="rect">
            <a:avLst/>
          </a:prstGeom>
          <a:ln w="38100">
            <a:solidFill>
              <a:srgbClr val="8C869B"/>
            </a:solidFill>
            <a:custDash>
              <a:ds d="200000" sp="200000"/>
            </a:custDash>
            <a:miter lim="400000"/>
          </a:ln>
        </p:spPr>
      </p:pic>
      <p:pic>
        <p:nvPicPr>
          <p:cNvPr id="152" name="Image" descr="Image"/>
          <p:cNvPicPr>
            <a:picLocks noChangeAspect="1"/>
          </p:cNvPicPr>
          <p:nvPr/>
        </p:nvPicPr>
        <p:blipFill>
          <a:blip r:embed="rId6">
            <a:extLst/>
          </a:blip>
          <a:stretch>
            <a:fillRect/>
          </a:stretch>
        </p:blipFill>
        <p:spPr>
          <a:xfrm>
            <a:off x="1446360" y="7652246"/>
            <a:ext cx="4892467" cy="493360"/>
          </a:xfrm>
          <a:prstGeom prst="rect">
            <a:avLst/>
          </a:prstGeom>
          <a:ln w="38100">
            <a:solidFill>
              <a:srgbClr val="8C869B"/>
            </a:solidFill>
            <a:custDash>
              <a:ds d="200000" sp="200000"/>
            </a:custDash>
            <a:miter lim="400000"/>
          </a:ln>
        </p:spPr>
      </p:pic>
      <p:pic>
        <p:nvPicPr>
          <p:cNvPr id="153" name="Image" descr="Image"/>
          <p:cNvPicPr>
            <a:picLocks noChangeAspect="1"/>
          </p:cNvPicPr>
          <p:nvPr/>
        </p:nvPicPr>
        <p:blipFill>
          <a:blip r:embed="rId7">
            <a:extLst/>
          </a:blip>
          <a:stretch>
            <a:fillRect/>
          </a:stretch>
        </p:blipFill>
        <p:spPr>
          <a:xfrm>
            <a:off x="1475849" y="8894873"/>
            <a:ext cx="4892468" cy="493358"/>
          </a:xfrm>
          <a:prstGeom prst="rect">
            <a:avLst/>
          </a:prstGeom>
          <a:ln w="38100">
            <a:solidFill>
              <a:srgbClr val="8C869B"/>
            </a:solidFill>
            <a:custDash>
              <a:ds d="200000" sp="200000"/>
            </a:custDash>
            <a:miter lim="400000"/>
          </a:ln>
        </p:spPr>
      </p:pic>
      <p:pic>
        <p:nvPicPr>
          <p:cNvPr id="154" name="Image" descr="Image"/>
          <p:cNvPicPr>
            <a:picLocks noChangeAspect="1"/>
          </p:cNvPicPr>
          <p:nvPr/>
        </p:nvPicPr>
        <p:blipFill>
          <a:blip r:embed="rId8">
            <a:extLst/>
          </a:blip>
          <a:stretch>
            <a:fillRect/>
          </a:stretch>
        </p:blipFill>
        <p:spPr>
          <a:xfrm>
            <a:off x="7034589" y="8885297"/>
            <a:ext cx="4892468" cy="493358"/>
          </a:xfrm>
          <a:prstGeom prst="rect">
            <a:avLst/>
          </a:prstGeom>
          <a:ln w="38100">
            <a:solidFill>
              <a:srgbClr val="8C869B"/>
            </a:solidFill>
            <a:custDash>
              <a:ds d="200000" sp="200000"/>
            </a:custDash>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6" name="Tableau"/>
          <p:cNvGraphicFramePr/>
          <p:nvPr/>
        </p:nvGraphicFramePr>
        <p:xfrm>
          <a:off x="539750" y="2531115"/>
          <a:ext cx="11925300" cy="72263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962650"/>
                <a:gridCol w="5962650"/>
              </a:tblGrid>
              <a:tr h="1154476">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 n’est pas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solidFill>
                      <a:srgbClr val="A6BBBB"/>
                    </a:solidFill>
                  </a:tcPr>
                </a:tc>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C’est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solidFill>
                      <a:srgbClr val="A6BBBB"/>
                    </a:solidFill>
                  </a:tcPr>
                </a:tc>
              </a:tr>
              <a:tr h="3790892">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r>
            </a:tbl>
          </a:graphicData>
        </a:graphic>
      </p:graphicFrame>
      <p:sp>
        <p:nvSpPr>
          <p:cNvPr id="157" name="CORRECTION"/>
          <p:cNvSpPr txBox="1"/>
          <p:nvPr/>
        </p:nvSpPr>
        <p:spPr>
          <a:xfrm>
            <a:off x="610125" y="588894"/>
            <a:ext cx="237566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400"/>
              </a:spcBef>
              <a:defRPr b="0" i="1" spc="28" sz="2800">
                <a:solidFill>
                  <a:srgbClr val="5C5C5C"/>
                </a:solidFill>
                <a:latin typeface="Iowan Old Style"/>
                <a:ea typeface="Iowan Old Style"/>
                <a:cs typeface="Iowan Old Style"/>
                <a:sym typeface="Iowan Old Style"/>
              </a:defRPr>
            </a:lvl1pPr>
          </a:lstStyle>
          <a:p>
            <a:pPr/>
            <a:r>
              <a:t>CORRECTION</a:t>
            </a:r>
          </a:p>
        </p:txBody>
      </p:sp>
      <p:pic>
        <p:nvPicPr>
          <p:cNvPr id="158" name="Image" descr="Image"/>
          <p:cNvPicPr>
            <a:picLocks noChangeAspect="1"/>
          </p:cNvPicPr>
          <p:nvPr/>
        </p:nvPicPr>
        <p:blipFill>
          <a:blip r:embed="rId2">
            <a:extLst/>
          </a:blip>
          <a:stretch>
            <a:fillRect/>
          </a:stretch>
        </p:blipFill>
        <p:spPr>
          <a:xfrm>
            <a:off x="1263721" y="6482248"/>
            <a:ext cx="4892468" cy="493359"/>
          </a:xfrm>
          <a:prstGeom prst="rect">
            <a:avLst/>
          </a:prstGeom>
          <a:ln w="50800">
            <a:solidFill>
              <a:srgbClr val="8C869B"/>
            </a:solidFill>
            <a:custDash>
              <a:ds d="200000" sp="200000"/>
            </a:custDash>
            <a:miter lim="400000"/>
          </a:ln>
        </p:spPr>
      </p:pic>
      <p:pic>
        <p:nvPicPr>
          <p:cNvPr id="159" name="Image" descr="Image"/>
          <p:cNvPicPr>
            <a:picLocks noChangeAspect="1"/>
          </p:cNvPicPr>
          <p:nvPr/>
        </p:nvPicPr>
        <p:blipFill>
          <a:blip r:embed="rId3">
            <a:extLst/>
          </a:blip>
          <a:stretch>
            <a:fillRect/>
          </a:stretch>
        </p:blipFill>
        <p:spPr>
          <a:xfrm>
            <a:off x="1263722" y="4757120"/>
            <a:ext cx="4892466" cy="493360"/>
          </a:xfrm>
          <a:prstGeom prst="rect">
            <a:avLst/>
          </a:prstGeom>
          <a:ln w="50800">
            <a:solidFill>
              <a:srgbClr val="8C869B"/>
            </a:solidFill>
            <a:custDash>
              <a:ds d="200000" sp="200000"/>
            </a:custDash>
            <a:miter lim="400000"/>
          </a:ln>
        </p:spPr>
      </p:pic>
      <p:pic>
        <p:nvPicPr>
          <p:cNvPr id="160" name="Image" descr="Image"/>
          <p:cNvPicPr>
            <a:picLocks noChangeAspect="1"/>
          </p:cNvPicPr>
          <p:nvPr/>
        </p:nvPicPr>
        <p:blipFill>
          <a:blip r:embed="rId4">
            <a:extLst/>
          </a:blip>
          <a:stretch>
            <a:fillRect/>
          </a:stretch>
        </p:blipFill>
        <p:spPr>
          <a:xfrm>
            <a:off x="1263721" y="5332163"/>
            <a:ext cx="4892468" cy="493358"/>
          </a:xfrm>
          <a:prstGeom prst="rect">
            <a:avLst/>
          </a:prstGeom>
          <a:ln w="50800">
            <a:solidFill>
              <a:srgbClr val="8C869B"/>
            </a:solidFill>
            <a:custDash>
              <a:ds d="200000" sp="200000"/>
            </a:custDash>
            <a:miter lim="400000"/>
          </a:ln>
        </p:spPr>
      </p:pic>
      <p:pic>
        <p:nvPicPr>
          <p:cNvPr id="161" name="Image" descr="Image"/>
          <p:cNvPicPr>
            <a:picLocks noChangeAspect="1"/>
          </p:cNvPicPr>
          <p:nvPr/>
        </p:nvPicPr>
        <p:blipFill>
          <a:blip r:embed="rId5">
            <a:extLst/>
          </a:blip>
          <a:stretch>
            <a:fillRect/>
          </a:stretch>
        </p:blipFill>
        <p:spPr>
          <a:xfrm>
            <a:off x="1372637" y="5907205"/>
            <a:ext cx="4892466" cy="493359"/>
          </a:xfrm>
          <a:prstGeom prst="rect">
            <a:avLst/>
          </a:prstGeom>
          <a:ln w="50800">
            <a:solidFill>
              <a:srgbClr val="8C869B"/>
            </a:solidFill>
            <a:custDash>
              <a:ds d="200000" sp="200000"/>
            </a:custDash>
            <a:miter lim="400000"/>
          </a:ln>
        </p:spPr>
      </p:pic>
      <p:pic>
        <p:nvPicPr>
          <p:cNvPr id="162" name="Image" descr="Image"/>
          <p:cNvPicPr>
            <a:picLocks noChangeAspect="1"/>
          </p:cNvPicPr>
          <p:nvPr/>
        </p:nvPicPr>
        <p:blipFill>
          <a:blip r:embed="rId6">
            <a:extLst/>
          </a:blip>
          <a:stretch>
            <a:fillRect/>
          </a:stretch>
        </p:blipFill>
        <p:spPr>
          <a:xfrm>
            <a:off x="7034589" y="5110993"/>
            <a:ext cx="4892468" cy="493358"/>
          </a:xfrm>
          <a:prstGeom prst="rect">
            <a:avLst/>
          </a:prstGeom>
          <a:ln w="50800">
            <a:solidFill>
              <a:srgbClr val="8C869B"/>
            </a:solidFill>
            <a:custDash>
              <a:ds d="200000" sp="200000"/>
            </a:custDash>
            <a:miter lim="400000"/>
          </a:ln>
        </p:spPr>
      </p:pic>
      <p:pic>
        <p:nvPicPr>
          <p:cNvPr id="163" name="Image" descr="Image"/>
          <p:cNvPicPr>
            <a:picLocks noChangeAspect="1"/>
          </p:cNvPicPr>
          <p:nvPr/>
        </p:nvPicPr>
        <p:blipFill>
          <a:blip r:embed="rId7">
            <a:extLst/>
          </a:blip>
          <a:stretch>
            <a:fillRect/>
          </a:stretch>
        </p:blipFill>
        <p:spPr>
          <a:xfrm>
            <a:off x="1263721" y="4182079"/>
            <a:ext cx="4892468" cy="493358"/>
          </a:xfrm>
          <a:prstGeom prst="rect">
            <a:avLst/>
          </a:prstGeom>
          <a:ln w="50800">
            <a:solidFill>
              <a:srgbClr val="8C869B"/>
            </a:solidFill>
            <a:custDash>
              <a:ds d="200000" sp="200000"/>
            </a:custDash>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65" name="Tableau"/>
          <p:cNvGraphicFramePr/>
          <p:nvPr/>
        </p:nvGraphicFramePr>
        <p:xfrm>
          <a:off x="693546" y="2770342"/>
          <a:ext cx="11925301" cy="72263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979998"/>
                <a:gridCol w="6945301"/>
              </a:tblGrid>
              <a:tr h="1154476">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 n’est pas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gradFill flip="none" rotWithShape="1">
                      <a:gsLst>
                        <a:gs pos="0">
                          <a:srgbClr val="FF2600"/>
                        </a:gs>
                        <a:gs pos="100000">
                          <a:schemeClr val="accent4">
                            <a:hueOff val="-1081314"/>
                            <a:satOff val="4338"/>
                            <a:lumOff val="-8931"/>
                          </a:schemeClr>
                        </a:gs>
                      </a:gsLst>
                      <a:lin ang="5400000" scaled="0"/>
                    </a:gradFill>
                  </a:tcPr>
                </a:tc>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C’est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gradFill flip="none" rotWithShape="1">
                      <a:gsLst>
                        <a:gs pos="0">
                          <a:srgbClr val="00F900"/>
                        </a:gs>
                        <a:gs pos="100000">
                          <a:srgbClr val="11D937"/>
                        </a:gs>
                      </a:gsLst>
                      <a:lin ang="5400000" scaled="0"/>
                    </a:gradFill>
                  </a:tcPr>
                </a:tc>
              </a:tr>
              <a:tr h="5329118">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r>
            </a:tbl>
          </a:graphicData>
        </a:graphic>
      </p:graphicFrame>
      <p:pic>
        <p:nvPicPr>
          <p:cNvPr id="166" name="Image" descr="Image"/>
          <p:cNvPicPr>
            <a:picLocks noChangeAspect="1"/>
          </p:cNvPicPr>
          <p:nvPr/>
        </p:nvPicPr>
        <p:blipFill>
          <a:blip r:embed="rId2">
            <a:extLst/>
          </a:blip>
          <a:stretch>
            <a:fillRect/>
          </a:stretch>
        </p:blipFill>
        <p:spPr>
          <a:xfrm>
            <a:off x="1118432" y="4112968"/>
            <a:ext cx="4044366" cy="407069"/>
          </a:xfrm>
          <a:prstGeom prst="rect">
            <a:avLst/>
          </a:prstGeom>
          <a:ln w="38100">
            <a:solidFill>
              <a:srgbClr val="747676"/>
            </a:solidFill>
            <a:custDash>
              <a:ds d="200000" sp="200000"/>
            </a:custDash>
            <a:miter lim="400000"/>
          </a:ln>
        </p:spPr>
      </p:pic>
      <p:pic>
        <p:nvPicPr>
          <p:cNvPr id="167" name="Image" descr="Image"/>
          <p:cNvPicPr>
            <a:picLocks noChangeAspect="1"/>
          </p:cNvPicPr>
          <p:nvPr/>
        </p:nvPicPr>
        <p:blipFill>
          <a:blip r:embed="rId3">
            <a:extLst/>
          </a:blip>
          <a:stretch>
            <a:fillRect/>
          </a:stretch>
        </p:blipFill>
        <p:spPr>
          <a:xfrm>
            <a:off x="1118432" y="5124648"/>
            <a:ext cx="4044366" cy="407069"/>
          </a:xfrm>
          <a:prstGeom prst="rect">
            <a:avLst/>
          </a:prstGeom>
          <a:ln w="38100">
            <a:solidFill>
              <a:srgbClr val="747676"/>
            </a:solidFill>
            <a:custDash>
              <a:ds d="200000" sp="200000"/>
            </a:custDash>
            <a:miter lim="400000"/>
          </a:ln>
        </p:spPr>
      </p:pic>
      <p:pic>
        <p:nvPicPr>
          <p:cNvPr id="168" name="Image" descr="Image"/>
          <p:cNvPicPr>
            <a:picLocks noChangeAspect="1"/>
          </p:cNvPicPr>
          <p:nvPr/>
        </p:nvPicPr>
        <p:blipFill>
          <a:blip r:embed="rId4">
            <a:extLst/>
          </a:blip>
          <a:stretch>
            <a:fillRect/>
          </a:stretch>
        </p:blipFill>
        <p:spPr>
          <a:xfrm>
            <a:off x="1118432" y="6136328"/>
            <a:ext cx="4044366" cy="407069"/>
          </a:xfrm>
          <a:prstGeom prst="rect">
            <a:avLst/>
          </a:prstGeom>
          <a:ln w="38100">
            <a:solidFill>
              <a:srgbClr val="747676"/>
            </a:solidFill>
            <a:custDash>
              <a:ds d="200000" sp="200000"/>
            </a:custDash>
            <a:miter lim="400000"/>
          </a:ln>
        </p:spPr>
      </p:pic>
      <p:pic>
        <p:nvPicPr>
          <p:cNvPr id="169" name="Image" descr="Image"/>
          <p:cNvPicPr>
            <a:picLocks noChangeAspect="1"/>
          </p:cNvPicPr>
          <p:nvPr/>
        </p:nvPicPr>
        <p:blipFill>
          <a:blip r:embed="rId5">
            <a:extLst/>
          </a:blip>
          <a:stretch>
            <a:fillRect/>
          </a:stretch>
        </p:blipFill>
        <p:spPr>
          <a:xfrm>
            <a:off x="1118432" y="7148009"/>
            <a:ext cx="4044366" cy="407069"/>
          </a:xfrm>
          <a:prstGeom prst="rect">
            <a:avLst/>
          </a:prstGeom>
          <a:ln w="38100">
            <a:solidFill>
              <a:srgbClr val="747676"/>
            </a:solidFill>
            <a:custDash>
              <a:ds d="200000" sp="200000"/>
            </a:custDash>
            <a:miter lim="400000"/>
          </a:ln>
        </p:spPr>
      </p:pic>
      <p:pic>
        <p:nvPicPr>
          <p:cNvPr id="170" name="Image" descr="Image"/>
          <p:cNvPicPr>
            <a:picLocks noChangeAspect="1"/>
          </p:cNvPicPr>
          <p:nvPr/>
        </p:nvPicPr>
        <p:blipFill>
          <a:blip r:embed="rId6">
            <a:extLst/>
          </a:blip>
          <a:stretch>
            <a:fillRect/>
          </a:stretch>
        </p:blipFill>
        <p:spPr>
          <a:xfrm>
            <a:off x="1118432" y="8159689"/>
            <a:ext cx="4044366" cy="407069"/>
          </a:xfrm>
          <a:prstGeom prst="rect">
            <a:avLst/>
          </a:prstGeom>
          <a:ln w="38100">
            <a:solidFill>
              <a:srgbClr val="747676"/>
            </a:solidFill>
            <a:custDash>
              <a:ds d="200000" sp="200000"/>
            </a:custDash>
            <a:miter lim="400000"/>
          </a:ln>
        </p:spPr>
      </p:pic>
      <p:sp>
        <p:nvSpPr>
          <p:cNvPr id="171" name="Ligne"/>
          <p:cNvSpPr/>
          <p:nvPr/>
        </p:nvSpPr>
        <p:spPr>
          <a:xfrm>
            <a:off x="5233379" y="4341902"/>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72" name="Ligne"/>
          <p:cNvSpPr/>
          <p:nvPr/>
        </p:nvSpPr>
        <p:spPr>
          <a:xfrm>
            <a:off x="5233379" y="5347232"/>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73" name="Ligne"/>
          <p:cNvSpPr/>
          <p:nvPr/>
        </p:nvSpPr>
        <p:spPr>
          <a:xfrm>
            <a:off x="5233379" y="6352563"/>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74" name="Ligne"/>
          <p:cNvSpPr/>
          <p:nvPr/>
        </p:nvSpPr>
        <p:spPr>
          <a:xfrm>
            <a:off x="5233379" y="7357893"/>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75" name="Ligne"/>
          <p:cNvSpPr/>
          <p:nvPr/>
        </p:nvSpPr>
        <p:spPr>
          <a:xfrm>
            <a:off x="5233379" y="8363223"/>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76" name="Texte"/>
          <p:cNvSpPr txBox="1"/>
          <p:nvPr/>
        </p:nvSpPr>
        <p:spPr>
          <a:xfrm>
            <a:off x="6699674" y="4011702"/>
            <a:ext cx="5741596" cy="609601"/>
          </a:xfrm>
          <a:prstGeom prst="rect">
            <a:avLst/>
          </a:prstGeom>
          <a:ln w="25400">
            <a:solidFill>
              <a:srgbClr val="00F900"/>
            </a:solidFill>
            <a:miter lim="400000"/>
          </a:ln>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p>
        </p:txBody>
      </p:sp>
      <p:sp>
        <p:nvSpPr>
          <p:cNvPr id="177" name="Texte"/>
          <p:cNvSpPr txBox="1"/>
          <p:nvPr/>
        </p:nvSpPr>
        <p:spPr>
          <a:xfrm>
            <a:off x="6699674" y="5023382"/>
            <a:ext cx="5741596" cy="609601"/>
          </a:xfrm>
          <a:prstGeom prst="rect">
            <a:avLst/>
          </a:prstGeom>
          <a:ln w="25400">
            <a:solidFill>
              <a:srgbClr val="00F900"/>
            </a:solidFill>
            <a:miter lim="400000"/>
          </a:ln>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p>
        </p:txBody>
      </p:sp>
      <p:sp>
        <p:nvSpPr>
          <p:cNvPr id="178" name="Texte"/>
          <p:cNvSpPr txBox="1"/>
          <p:nvPr/>
        </p:nvSpPr>
        <p:spPr>
          <a:xfrm>
            <a:off x="6699674" y="6035063"/>
            <a:ext cx="5741596" cy="609601"/>
          </a:xfrm>
          <a:prstGeom prst="rect">
            <a:avLst/>
          </a:prstGeom>
          <a:ln w="25400">
            <a:solidFill>
              <a:srgbClr val="00F900"/>
            </a:solidFill>
            <a:miter lim="400000"/>
          </a:ln>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p>
        </p:txBody>
      </p:sp>
      <p:sp>
        <p:nvSpPr>
          <p:cNvPr id="179" name="Texte"/>
          <p:cNvSpPr txBox="1"/>
          <p:nvPr/>
        </p:nvSpPr>
        <p:spPr>
          <a:xfrm>
            <a:off x="6699674" y="7046743"/>
            <a:ext cx="5741596" cy="609601"/>
          </a:xfrm>
          <a:prstGeom prst="rect">
            <a:avLst/>
          </a:prstGeom>
          <a:ln w="25400">
            <a:solidFill>
              <a:srgbClr val="00F900"/>
            </a:solidFill>
            <a:miter lim="400000"/>
          </a:ln>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p>
        </p:txBody>
      </p:sp>
      <p:sp>
        <p:nvSpPr>
          <p:cNvPr id="180" name="Texte"/>
          <p:cNvSpPr txBox="1"/>
          <p:nvPr/>
        </p:nvSpPr>
        <p:spPr>
          <a:xfrm>
            <a:off x="6699674" y="8058423"/>
            <a:ext cx="5741596" cy="609601"/>
          </a:xfrm>
          <a:prstGeom prst="rect">
            <a:avLst/>
          </a:prstGeom>
          <a:ln w="25400">
            <a:solidFill>
              <a:srgbClr val="00F900"/>
            </a:solidFill>
            <a:miter lim="400000"/>
          </a:ln>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p>
        </p:txBody>
      </p:sp>
      <p:sp>
        <p:nvSpPr>
          <p:cNvPr id="181" name="Transforme la suite de mots dans chaque étiquette de la colonne de gauche pour que la proposition devienne une phrase. Tu peux écrire directement ta phrase dans les cadres verts (clique dans le cadre et tape les lettres sur ton clavier d’ordinateur)."/>
          <p:cNvSpPr txBox="1"/>
          <p:nvPr/>
        </p:nvSpPr>
        <p:spPr>
          <a:xfrm>
            <a:off x="1590543" y="428781"/>
            <a:ext cx="9210486"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1400"/>
              </a:spcBef>
              <a:defRPr b="0" i="1" spc="28" sz="2800">
                <a:solidFill>
                  <a:srgbClr val="5C5C5C"/>
                </a:solidFill>
                <a:latin typeface="Iowan Old Style"/>
                <a:ea typeface="Iowan Old Style"/>
                <a:cs typeface="Iowan Old Style"/>
                <a:sym typeface="Iowan Old Style"/>
              </a:defRPr>
            </a:lvl1pPr>
          </a:lstStyle>
          <a:p>
            <a:pPr/>
            <a:r>
              <a:t>Transforme la suite de mots dans chaque étiquette de la colonne de gauche pour que la proposition devienne une phrase. Tu peux écrire directement ta phrase dans les cadres verts (clique dans le cadre et tape les lettres sur ton clavier d’ordinateur).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83" name="Tableau"/>
          <p:cNvGraphicFramePr/>
          <p:nvPr/>
        </p:nvGraphicFramePr>
        <p:xfrm>
          <a:off x="693546" y="1841428"/>
          <a:ext cx="11925301" cy="72263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979998"/>
                <a:gridCol w="6945301"/>
              </a:tblGrid>
              <a:tr h="1154476">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 n’est pas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gradFill flip="none" rotWithShape="1">
                      <a:gsLst>
                        <a:gs pos="0">
                          <a:srgbClr val="FF2600"/>
                        </a:gs>
                        <a:gs pos="100000">
                          <a:schemeClr val="accent4">
                            <a:hueOff val="-1081314"/>
                            <a:satOff val="4338"/>
                            <a:lumOff val="-8931"/>
                          </a:schemeClr>
                        </a:gs>
                      </a:gsLst>
                      <a:lin ang="5400000" scaled="0"/>
                    </a:gradFill>
                  </a:tcPr>
                </a:tc>
                <a:tc>
                  <a:txBody>
                    <a:bodyPr/>
                    <a:lstStyle/>
                    <a:p>
                      <a:pPr defTabSz="457200">
                        <a:defRPr b="0" sz="1800">
                          <a:solidFill>
                            <a:srgbClr val="000000"/>
                          </a:solidFill>
                        </a:defRPr>
                      </a:pPr>
                      <a:r>
                        <a:rPr sz="2800">
                          <a:solidFill>
                            <a:srgbClr val="FFFFFF"/>
                          </a:solidFill>
                          <a:latin typeface="DIN Alternate"/>
                          <a:ea typeface="DIN Alternate"/>
                          <a:cs typeface="DIN Alternate"/>
                          <a:sym typeface="DIN Alternate"/>
                        </a:rPr>
                        <a:t>C’est une phrase</a:t>
                      </a: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gradFill flip="none" rotWithShape="1">
                      <a:gsLst>
                        <a:gs pos="0">
                          <a:srgbClr val="00F900"/>
                        </a:gs>
                        <a:gs pos="100000">
                          <a:srgbClr val="11D937"/>
                        </a:gs>
                      </a:gsLst>
                      <a:lin ang="5400000" scaled="0"/>
                    </a:gradFill>
                  </a:tcPr>
                </a:tc>
              </a:tr>
              <a:tr h="5329118">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c>
                  <a:txBody>
                    <a:bodyPr/>
                    <a:lstStyle/>
                    <a:p>
                      <a:pPr>
                        <a:defRPr sz="2800">
                          <a:solidFill>
                            <a:srgbClr val="5C5C5C"/>
                          </a:solidFill>
                          <a:latin typeface="Iowan Old Style"/>
                          <a:ea typeface="Iowan Old Style"/>
                          <a:cs typeface="Iowan Old Style"/>
                          <a:sym typeface="Iowan Old Style"/>
                        </a:defRPr>
                      </a:pPr>
                    </a:p>
                  </a:txBody>
                  <a:tcPr marL="50800" marR="50800" marT="50800" marB="50800" anchor="ctr" anchorCtr="0" horzOverflow="overflow">
                    <a:lnL w="25400">
                      <a:solidFill>
                        <a:srgbClr val="5C5C5C"/>
                      </a:solidFill>
                      <a:miter lim="400000"/>
                    </a:lnL>
                    <a:lnR w="25400">
                      <a:solidFill>
                        <a:srgbClr val="5C5C5C"/>
                      </a:solidFill>
                      <a:miter lim="400000"/>
                    </a:lnR>
                    <a:lnT w="25400">
                      <a:solidFill>
                        <a:srgbClr val="5C5C5C"/>
                      </a:solidFill>
                      <a:miter lim="400000"/>
                    </a:lnT>
                    <a:lnB w="25400">
                      <a:solidFill>
                        <a:srgbClr val="5C5C5C"/>
                      </a:solidFill>
                      <a:miter lim="400000"/>
                    </a:lnB>
                    <a:noFill/>
                  </a:tcPr>
                </a:tc>
              </a:tr>
            </a:tbl>
          </a:graphicData>
        </a:graphic>
      </p:graphicFrame>
      <p:pic>
        <p:nvPicPr>
          <p:cNvPr id="184" name="Image" descr="Image"/>
          <p:cNvPicPr>
            <a:picLocks noChangeAspect="1"/>
          </p:cNvPicPr>
          <p:nvPr/>
        </p:nvPicPr>
        <p:blipFill>
          <a:blip r:embed="rId2">
            <a:extLst/>
          </a:blip>
          <a:stretch>
            <a:fillRect/>
          </a:stretch>
        </p:blipFill>
        <p:spPr>
          <a:xfrm>
            <a:off x="1118432" y="3184054"/>
            <a:ext cx="4044366" cy="407069"/>
          </a:xfrm>
          <a:prstGeom prst="rect">
            <a:avLst/>
          </a:prstGeom>
          <a:ln w="38100">
            <a:solidFill>
              <a:srgbClr val="747676"/>
            </a:solidFill>
            <a:custDash>
              <a:ds d="200000" sp="200000"/>
            </a:custDash>
            <a:miter lim="400000"/>
          </a:ln>
        </p:spPr>
      </p:pic>
      <p:pic>
        <p:nvPicPr>
          <p:cNvPr id="185" name="Image" descr="Image"/>
          <p:cNvPicPr>
            <a:picLocks noChangeAspect="1"/>
          </p:cNvPicPr>
          <p:nvPr/>
        </p:nvPicPr>
        <p:blipFill>
          <a:blip r:embed="rId3">
            <a:extLst/>
          </a:blip>
          <a:stretch>
            <a:fillRect/>
          </a:stretch>
        </p:blipFill>
        <p:spPr>
          <a:xfrm>
            <a:off x="1118432" y="4195734"/>
            <a:ext cx="4044366" cy="407069"/>
          </a:xfrm>
          <a:prstGeom prst="rect">
            <a:avLst/>
          </a:prstGeom>
          <a:ln w="38100">
            <a:solidFill>
              <a:srgbClr val="747676"/>
            </a:solidFill>
            <a:custDash>
              <a:ds d="200000" sp="200000"/>
            </a:custDash>
            <a:miter lim="400000"/>
          </a:ln>
        </p:spPr>
      </p:pic>
      <p:pic>
        <p:nvPicPr>
          <p:cNvPr id="186" name="Image" descr="Image"/>
          <p:cNvPicPr>
            <a:picLocks noChangeAspect="1"/>
          </p:cNvPicPr>
          <p:nvPr/>
        </p:nvPicPr>
        <p:blipFill>
          <a:blip r:embed="rId4">
            <a:extLst/>
          </a:blip>
          <a:stretch>
            <a:fillRect/>
          </a:stretch>
        </p:blipFill>
        <p:spPr>
          <a:xfrm>
            <a:off x="1118432" y="5207414"/>
            <a:ext cx="4044366" cy="407069"/>
          </a:xfrm>
          <a:prstGeom prst="rect">
            <a:avLst/>
          </a:prstGeom>
          <a:ln w="38100">
            <a:solidFill>
              <a:srgbClr val="747676"/>
            </a:solidFill>
            <a:custDash>
              <a:ds d="200000" sp="200000"/>
            </a:custDash>
            <a:miter lim="400000"/>
          </a:ln>
        </p:spPr>
      </p:pic>
      <p:pic>
        <p:nvPicPr>
          <p:cNvPr id="187" name="Image" descr="Image"/>
          <p:cNvPicPr>
            <a:picLocks noChangeAspect="1"/>
          </p:cNvPicPr>
          <p:nvPr/>
        </p:nvPicPr>
        <p:blipFill>
          <a:blip r:embed="rId5">
            <a:extLst/>
          </a:blip>
          <a:stretch>
            <a:fillRect/>
          </a:stretch>
        </p:blipFill>
        <p:spPr>
          <a:xfrm>
            <a:off x="1118432" y="6219095"/>
            <a:ext cx="4044366" cy="407069"/>
          </a:xfrm>
          <a:prstGeom prst="rect">
            <a:avLst/>
          </a:prstGeom>
          <a:ln w="38100">
            <a:solidFill>
              <a:srgbClr val="747676"/>
            </a:solidFill>
            <a:custDash>
              <a:ds d="200000" sp="200000"/>
            </a:custDash>
            <a:miter lim="400000"/>
          </a:ln>
        </p:spPr>
      </p:pic>
      <p:sp>
        <p:nvSpPr>
          <p:cNvPr id="188" name="Ligne"/>
          <p:cNvSpPr/>
          <p:nvPr/>
        </p:nvSpPr>
        <p:spPr>
          <a:xfrm>
            <a:off x="5233379" y="3412988"/>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89" name="Ligne"/>
          <p:cNvSpPr/>
          <p:nvPr/>
        </p:nvSpPr>
        <p:spPr>
          <a:xfrm>
            <a:off x="5233379" y="4418318"/>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90" name="Ligne"/>
          <p:cNvSpPr/>
          <p:nvPr/>
        </p:nvSpPr>
        <p:spPr>
          <a:xfrm>
            <a:off x="5233379" y="5423648"/>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91" name="Ligne"/>
          <p:cNvSpPr/>
          <p:nvPr/>
        </p:nvSpPr>
        <p:spPr>
          <a:xfrm>
            <a:off x="5233379" y="6428979"/>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92" name="Ligne"/>
          <p:cNvSpPr/>
          <p:nvPr/>
        </p:nvSpPr>
        <p:spPr>
          <a:xfrm>
            <a:off x="5233379" y="7434309"/>
            <a:ext cx="1281669" cy="1"/>
          </a:xfrm>
          <a:prstGeom prst="line">
            <a:avLst/>
          </a:prstGeom>
          <a:ln w="63500">
            <a:solidFill>
              <a:srgbClr val="747676"/>
            </a:solidFill>
            <a:prstDash val="sysDot"/>
            <a:miter lim="400000"/>
            <a:tailEnd type="triangle"/>
          </a:ln>
        </p:spPr>
        <p:txBody>
          <a:bodyPr lIns="50800" tIns="50800" rIns="50800" bIns="50800" anchor="ctr"/>
          <a:lstStyle/>
          <a:p>
            <a:pPr>
              <a:defRPr b="0">
                <a:solidFill>
                  <a:srgbClr val="5C5C5C"/>
                </a:solidFill>
                <a:latin typeface="DIN Alternate"/>
                <a:ea typeface="DIN Alternate"/>
                <a:cs typeface="DIN Alternate"/>
                <a:sym typeface="DIN Alternate"/>
              </a:defRPr>
            </a:pPr>
          </a:p>
        </p:txBody>
      </p:sp>
      <p:sp>
        <p:nvSpPr>
          <p:cNvPr id="193" name="La_maman_lit _un _livre."/>
          <p:cNvSpPr txBox="1"/>
          <p:nvPr/>
        </p:nvSpPr>
        <p:spPr>
          <a:xfrm>
            <a:off x="6699674" y="3082788"/>
            <a:ext cx="5741596" cy="609601"/>
          </a:xfrm>
          <a:prstGeom prst="rect">
            <a:avLst/>
          </a:prstGeom>
          <a:ln w="25400">
            <a:solidFill>
              <a:srgbClr val="00F9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r>
              <a:t>La</a:t>
            </a:r>
            <a:r>
              <a:rPr>
                <a:solidFill>
                  <a:srgbClr val="FF2600"/>
                </a:solidFill>
              </a:rPr>
              <a:t>_</a:t>
            </a:r>
            <a:r>
              <a:t>maman</a:t>
            </a:r>
            <a:r>
              <a:rPr>
                <a:solidFill>
                  <a:srgbClr val="FF2600"/>
                </a:solidFill>
              </a:rPr>
              <a:t>_</a:t>
            </a:r>
            <a:r>
              <a:t>lit </a:t>
            </a:r>
            <a:r>
              <a:rPr>
                <a:solidFill>
                  <a:srgbClr val="FF2600"/>
                </a:solidFill>
              </a:rPr>
              <a:t>_</a:t>
            </a:r>
            <a:r>
              <a:t>un </a:t>
            </a:r>
            <a:r>
              <a:rPr>
                <a:solidFill>
                  <a:srgbClr val="FF2600"/>
                </a:solidFill>
              </a:rPr>
              <a:t>_</a:t>
            </a:r>
            <a:r>
              <a:t>livre</a:t>
            </a:r>
            <a:r>
              <a:rPr>
                <a:solidFill>
                  <a:srgbClr val="FF2600"/>
                </a:solidFill>
              </a:rPr>
              <a:t>.</a:t>
            </a:r>
          </a:p>
        </p:txBody>
      </p:sp>
      <p:sp>
        <p:nvSpPr>
          <p:cNvPr id="194" name="Maman lit un livre."/>
          <p:cNvSpPr txBox="1"/>
          <p:nvPr/>
        </p:nvSpPr>
        <p:spPr>
          <a:xfrm>
            <a:off x="6699674" y="4094468"/>
            <a:ext cx="5741596" cy="609601"/>
          </a:xfrm>
          <a:prstGeom prst="rect">
            <a:avLst/>
          </a:prstGeom>
          <a:ln w="25400">
            <a:solidFill>
              <a:srgbClr val="00F9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r>
              <a:rPr>
                <a:solidFill>
                  <a:srgbClr val="FF2600"/>
                </a:solidFill>
              </a:rPr>
              <a:t>M</a:t>
            </a:r>
            <a:r>
              <a:t>aman lit un livre.</a:t>
            </a:r>
          </a:p>
        </p:txBody>
      </p:sp>
      <p:sp>
        <p:nvSpPr>
          <p:cNvPr id="195" name="La maman lit un livre."/>
          <p:cNvSpPr txBox="1"/>
          <p:nvPr/>
        </p:nvSpPr>
        <p:spPr>
          <a:xfrm>
            <a:off x="6699674" y="5106148"/>
            <a:ext cx="5741596" cy="609601"/>
          </a:xfrm>
          <a:prstGeom prst="rect">
            <a:avLst/>
          </a:prstGeom>
          <a:ln w="25400">
            <a:solidFill>
              <a:srgbClr val="00F9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r>
              <a:rPr>
                <a:solidFill>
                  <a:srgbClr val="FF2600"/>
                </a:solidFill>
              </a:rPr>
              <a:t>L</a:t>
            </a:r>
            <a:r>
              <a:t>a maman lit un livre</a:t>
            </a:r>
            <a:r>
              <a:rPr>
                <a:solidFill>
                  <a:srgbClr val="FF2600"/>
                </a:solidFill>
              </a:rPr>
              <a:t>.</a:t>
            </a:r>
          </a:p>
        </p:txBody>
      </p:sp>
      <p:sp>
        <p:nvSpPr>
          <p:cNvPr id="196" name="La maman lit un livre."/>
          <p:cNvSpPr txBox="1"/>
          <p:nvPr/>
        </p:nvSpPr>
        <p:spPr>
          <a:xfrm>
            <a:off x="6699674" y="6117829"/>
            <a:ext cx="5741596" cy="609601"/>
          </a:xfrm>
          <a:prstGeom prst="rect">
            <a:avLst/>
          </a:prstGeom>
          <a:ln w="25400">
            <a:solidFill>
              <a:srgbClr val="00F9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r>
              <a:t>La maman lit un livre</a:t>
            </a:r>
            <a:r>
              <a:rPr>
                <a:solidFill>
                  <a:srgbClr val="FF2600"/>
                </a:solidFill>
              </a:rPr>
              <a:t>.</a:t>
            </a:r>
          </a:p>
        </p:txBody>
      </p:sp>
      <p:sp>
        <p:nvSpPr>
          <p:cNvPr id="197" name="La maman lit un livre."/>
          <p:cNvSpPr txBox="1"/>
          <p:nvPr/>
        </p:nvSpPr>
        <p:spPr>
          <a:xfrm>
            <a:off x="6699674" y="7129509"/>
            <a:ext cx="5741596" cy="609601"/>
          </a:xfrm>
          <a:prstGeom prst="rect">
            <a:avLst/>
          </a:prstGeom>
          <a:ln w="25400">
            <a:solidFill>
              <a:srgbClr val="00F9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b="0" i="1" spc="28" sz="2800">
                <a:solidFill>
                  <a:srgbClr val="5C5C5C"/>
                </a:solidFill>
                <a:latin typeface="Iowan Old Style"/>
                <a:ea typeface="Iowan Old Style"/>
                <a:cs typeface="Iowan Old Style"/>
                <a:sym typeface="Iowan Old Style"/>
              </a:defRPr>
            </a:pPr>
            <a:r>
              <a:rPr>
                <a:solidFill>
                  <a:srgbClr val="FF2600"/>
                </a:solidFill>
              </a:rPr>
              <a:t>L</a:t>
            </a:r>
            <a:r>
              <a:t>a maman lit un livre.</a:t>
            </a:r>
          </a:p>
        </p:txBody>
      </p:sp>
      <p:sp>
        <p:nvSpPr>
          <p:cNvPr id="198" name="CORRECTION"/>
          <p:cNvSpPr txBox="1"/>
          <p:nvPr/>
        </p:nvSpPr>
        <p:spPr>
          <a:xfrm>
            <a:off x="506912" y="323490"/>
            <a:ext cx="237566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400"/>
              </a:spcBef>
              <a:defRPr b="0" i="1" spc="28" sz="2800">
                <a:solidFill>
                  <a:srgbClr val="5C5C5C"/>
                </a:solidFill>
                <a:latin typeface="Iowan Old Style"/>
                <a:ea typeface="Iowan Old Style"/>
                <a:cs typeface="Iowan Old Style"/>
                <a:sym typeface="Iowan Old Style"/>
              </a:defRPr>
            </a:lvl1pPr>
          </a:lstStyle>
          <a:p>
            <a:pPr/>
            <a:r>
              <a:t>CORRECTION</a:t>
            </a:r>
          </a:p>
        </p:txBody>
      </p:sp>
      <p:pic>
        <p:nvPicPr>
          <p:cNvPr id="199" name="Image" descr="Image"/>
          <p:cNvPicPr>
            <a:picLocks noChangeAspect="1"/>
          </p:cNvPicPr>
          <p:nvPr/>
        </p:nvPicPr>
        <p:blipFill>
          <a:blip r:embed="rId4">
            <a:extLst/>
          </a:blip>
          <a:stretch>
            <a:fillRect/>
          </a:stretch>
        </p:blipFill>
        <p:spPr>
          <a:xfrm>
            <a:off x="998035" y="7230774"/>
            <a:ext cx="4044367" cy="407069"/>
          </a:xfrm>
          <a:prstGeom prst="rect">
            <a:avLst/>
          </a:prstGeom>
          <a:ln w="38100">
            <a:solidFill>
              <a:srgbClr val="747676"/>
            </a:solidFill>
            <a:custDash>
              <a:ds d="200000" sp="200000"/>
            </a:custDash>
            <a:miter lim="400000"/>
          </a:ln>
        </p:spPr>
      </p:pic>
      <p:sp>
        <p:nvSpPr>
          <p:cNvPr id="200" name="."/>
          <p:cNvSpPr txBox="1"/>
          <p:nvPr/>
        </p:nvSpPr>
        <p:spPr>
          <a:xfrm>
            <a:off x="4900824" y="6717076"/>
            <a:ext cx="333502"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400"/>
              </a:spcBef>
              <a:defRPr b="0" i="1" spc="61" sz="6100">
                <a:latin typeface="Iowan Old Style"/>
                <a:ea typeface="Iowan Old Style"/>
                <a:cs typeface="Iowan Old Style"/>
                <a:sym typeface="Iowan Old Style"/>
              </a:defRPr>
            </a:lvl1pPr>
          </a:lstStyle>
          <a:p>
            <a:pP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