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5" r:id="rId4"/>
    <p:sldId id="286" r:id="rId5"/>
    <p:sldId id="288" r:id="rId6"/>
    <p:sldId id="289" r:id="rId7"/>
    <p:sldId id="290" r:id="rId8"/>
    <p:sldId id="291" r:id="rId9"/>
    <p:sldId id="292" r:id="rId10"/>
    <p:sldId id="293" r:id="rId11"/>
    <p:sldId id="294" r:id="rId12"/>
    <p:sldId id="295" r:id="rId13"/>
    <p:sldId id="296" r:id="rId14"/>
    <p:sldId id="266" r:id="rId15"/>
    <p:sldId id="26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71CEF-28D5-4970-AE4B-FC06AA44C7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87B1712-A576-483D-808B-55500CCA8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3AB196-2A78-4281-AB2C-53D3ABCC0617}"/>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2AABE0B3-7CAB-4A66-A626-A6E62C1389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203B7D-5754-4553-AF58-77000DBA9AAB}"/>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80503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99441-8A6D-4FF5-B9CE-24B2DE3575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437F9D-85CD-4B7C-96EB-89BE29951E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99A10-22A4-4966-BC33-F0362F7C9739}"/>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8D600B33-4D97-4D59-9C74-1539A15328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E6670D-C881-4331-B10E-58F7462A755F}"/>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31429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01C00F-2690-4B3A-B636-961CABCE177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3E1DD6E-7268-4152-B80C-6B3341A8024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892DE1-4FBC-4D29-B7B7-1A4D65159548}"/>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BC71C4C9-5FA5-4145-A7EC-7D51EB86A7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BCD7AB-1DE2-4E35-B4B7-1824F37879A4}"/>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53124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B0947-18C6-4B4C-8BD8-2DF991D28F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F43FE0-60AC-4175-9CF9-D75472544E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014784-4F9A-4598-B206-EC85DD5DA6E1}"/>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24DEE3A2-8750-460B-B4CA-399DC2DF8B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8A6C8-BF47-4577-ADA8-EC637AC53E11}"/>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305822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1743E-F7AA-442E-A69F-A7E72354CF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E2C825-2CD8-4FD7-96FF-CFB83BA18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B084DCE-CBFF-44BD-A4BB-D0ED546DC94A}"/>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EE7601CA-46A4-4AA9-AF13-7EFC17A2A2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195CB4-F11F-41E8-A6DF-96C1B5FF7769}"/>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20935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31A73-E529-4F3C-9DE3-0CF080A42C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234D27-4B90-4B3F-B913-7A916C1D72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3C7434C-CC65-43FD-8204-C561EA23225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7EB60E1-0704-4847-9605-56B9199BA0AA}"/>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6" name="Espace réservé du pied de page 5">
            <a:extLst>
              <a:ext uri="{FF2B5EF4-FFF2-40B4-BE49-F238E27FC236}">
                <a16:creationId xmlns:a16="http://schemas.microsoft.com/office/drawing/2014/main" id="{7F96EC03-AE02-49D1-BADA-5F09C97102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50A002-3237-4A1E-88F4-AA4B28D67FF5}"/>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07480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AF38D-D214-48B0-99A7-9735E02025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4CBEB04-89A2-4D9A-BAB2-50D76C24A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6FB67-CBAA-4738-B71F-D83A9F68212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2D49E-DD46-4BD9-B356-6846536E6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2E9AFD-5EFF-47B8-B7DE-AB73443113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D0E7915-1F3F-4412-BAB9-594FDE1C8B5F}"/>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8" name="Espace réservé du pied de page 7">
            <a:extLst>
              <a:ext uri="{FF2B5EF4-FFF2-40B4-BE49-F238E27FC236}">
                <a16:creationId xmlns:a16="http://schemas.microsoft.com/office/drawing/2014/main" id="{FE430409-1CDD-4386-97BB-996EF591B0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7362859-58EC-45F6-945D-B858AE8D33E1}"/>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81030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4FEC7-8A26-45FE-A011-60C707D5DC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EEC421-11BE-466A-A400-4D9EB2CF4368}"/>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4" name="Espace réservé du pied de page 3">
            <a:extLst>
              <a:ext uri="{FF2B5EF4-FFF2-40B4-BE49-F238E27FC236}">
                <a16:creationId xmlns:a16="http://schemas.microsoft.com/office/drawing/2014/main" id="{69E9682A-5FA2-4057-AB77-8F45DC0591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69756C-4BC3-49FD-85D1-14A903F27E73}"/>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429417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9599166-327E-46A6-A9E5-7CD617384710}"/>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3" name="Espace réservé du pied de page 2">
            <a:extLst>
              <a:ext uri="{FF2B5EF4-FFF2-40B4-BE49-F238E27FC236}">
                <a16:creationId xmlns:a16="http://schemas.microsoft.com/office/drawing/2014/main" id="{64A1E1DF-3068-4F57-8887-422888DFDD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77102D-3F4F-4ECF-B59C-677B445C69E7}"/>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23103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0DEE9-5898-4094-841C-94075CC8D4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F59A633-3C13-4BAB-84CC-C7266D682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9E3A01-D0A1-4C71-8F78-BF5F48EB8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22F3BA-0066-4B36-A481-FC0335F91728}"/>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6" name="Espace réservé du pied de page 5">
            <a:extLst>
              <a:ext uri="{FF2B5EF4-FFF2-40B4-BE49-F238E27FC236}">
                <a16:creationId xmlns:a16="http://schemas.microsoft.com/office/drawing/2014/main" id="{F8171739-46D3-4F0A-8725-DA19621546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7FCCAA-D9F2-49C4-B1BC-952DBE867357}"/>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62604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600CE-EFE5-4CAF-BF74-2DA5E7C048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CCFDD7-1217-4E61-86DC-06E6EB17D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0832DC5-A636-45C2-A68E-60191FF33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AB5117-70AF-4157-8A27-834858148E22}"/>
              </a:ext>
            </a:extLst>
          </p:cNvPr>
          <p:cNvSpPr>
            <a:spLocks noGrp="1"/>
          </p:cNvSpPr>
          <p:nvPr>
            <p:ph type="dt" sz="half" idx="10"/>
          </p:nvPr>
        </p:nvSpPr>
        <p:spPr/>
        <p:txBody>
          <a:bodyPr/>
          <a:lstStyle/>
          <a:p>
            <a:fld id="{C64181E2-E45D-4F9E-8647-B965F7A5B18D}" type="datetimeFigureOut">
              <a:rPr lang="fr-FR" smtClean="0"/>
              <a:t>03/05/2020</a:t>
            </a:fld>
            <a:endParaRPr lang="fr-FR"/>
          </a:p>
        </p:txBody>
      </p:sp>
      <p:sp>
        <p:nvSpPr>
          <p:cNvPr id="6" name="Espace réservé du pied de page 5">
            <a:extLst>
              <a:ext uri="{FF2B5EF4-FFF2-40B4-BE49-F238E27FC236}">
                <a16:creationId xmlns:a16="http://schemas.microsoft.com/office/drawing/2014/main" id="{02BA5399-E3A7-4798-A3B3-339AE17902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829318-882A-4B2A-9928-0F15EEC04E9E}"/>
              </a:ext>
            </a:extLst>
          </p:cNvPr>
          <p:cNvSpPr>
            <a:spLocks noGrp="1"/>
          </p:cNvSpPr>
          <p:nvPr>
            <p:ph type="sldNum" sz="quarter" idx="12"/>
          </p:nvPr>
        </p:nvSpPr>
        <p:spPr/>
        <p:txBody>
          <a:bodyPr/>
          <a:lstStyle/>
          <a:p>
            <a:fld id="{859F24EE-485A-4852-88A0-2504AACC1FCC}" type="slidenum">
              <a:rPr lang="fr-FR" smtClean="0"/>
              <a:t>‹N°›</a:t>
            </a:fld>
            <a:endParaRPr lang="fr-FR"/>
          </a:p>
        </p:txBody>
      </p:sp>
    </p:spTree>
    <p:extLst>
      <p:ext uri="{BB962C8B-B14F-4D97-AF65-F5344CB8AC3E}">
        <p14:creationId xmlns:p14="http://schemas.microsoft.com/office/powerpoint/2010/main" val="119188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D485CF-3A70-4F11-AB47-FD0FD2163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83F5214-5B3C-408B-8CFB-1C1EC4FFE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5E940-DA6D-4CCC-8DDA-FB240D4FF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81E2-E45D-4F9E-8647-B965F7A5B18D}" type="datetimeFigureOut">
              <a:rPr lang="fr-FR" smtClean="0"/>
              <a:t>03/05/2020</a:t>
            </a:fld>
            <a:endParaRPr lang="fr-FR"/>
          </a:p>
        </p:txBody>
      </p:sp>
      <p:sp>
        <p:nvSpPr>
          <p:cNvPr id="5" name="Espace réservé du pied de page 4">
            <a:extLst>
              <a:ext uri="{FF2B5EF4-FFF2-40B4-BE49-F238E27FC236}">
                <a16:creationId xmlns:a16="http://schemas.microsoft.com/office/drawing/2014/main" id="{17861F74-693C-4366-BE90-0A3C946E6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AC188C-3809-44B0-9B3C-B5297611B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F24EE-485A-4852-88A0-2504AACC1FCC}" type="slidenum">
              <a:rPr lang="fr-FR" smtClean="0"/>
              <a:t>‹N°›</a:t>
            </a:fld>
            <a:endParaRPr lang="fr-FR"/>
          </a:p>
        </p:txBody>
      </p:sp>
    </p:spTree>
    <p:extLst>
      <p:ext uri="{BB962C8B-B14F-4D97-AF65-F5344CB8AC3E}">
        <p14:creationId xmlns:p14="http://schemas.microsoft.com/office/powerpoint/2010/main" val="1875346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B97967-973B-40D8-992E-E935EED4C028}"/>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r>
              <a:rPr lang="en-US" sz="4400" kern="1200" dirty="0" err="1">
                <a:solidFill>
                  <a:schemeClr val="tx1"/>
                </a:solidFill>
                <a:latin typeface="+mj-lt"/>
                <a:ea typeface="+mj-ea"/>
                <a:cs typeface="+mj-cs"/>
              </a:rPr>
              <a:t>Mathématiques</a:t>
            </a:r>
            <a:br>
              <a:rPr lang="en-US" sz="4400" kern="1200" dirty="0">
                <a:solidFill>
                  <a:schemeClr val="tx1"/>
                </a:solidFill>
                <a:latin typeface="+mj-lt"/>
                <a:ea typeface="+mj-ea"/>
                <a:cs typeface="+mj-cs"/>
              </a:rPr>
            </a:br>
            <a:r>
              <a:rPr lang="en-US" sz="4400" kern="1200" dirty="0" err="1">
                <a:solidFill>
                  <a:schemeClr val="tx1"/>
                </a:solidFill>
                <a:latin typeface="+mj-lt"/>
                <a:ea typeface="+mj-ea"/>
                <a:cs typeface="+mj-cs"/>
              </a:rPr>
              <a:t>Lundi</a:t>
            </a:r>
            <a:r>
              <a:rPr lang="en-US" sz="4400" kern="1200" dirty="0">
                <a:solidFill>
                  <a:schemeClr val="tx1"/>
                </a:solidFill>
                <a:latin typeface="+mj-lt"/>
                <a:ea typeface="+mj-ea"/>
                <a:cs typeface="+mj-cs"/>
              </a:rPr>
              <a:t> 4 </a:t>
            </a:r>
            <a:r>
              <a:rPr lang="en-US" sz="4400" kern="1200" dirty="0" err="1">
                <a:solidFill>
                  <a:schemeClr val="tx1"/>
                </a:solidFill>
                <a:latin typeface="+mj-lt"/>
                <a:ea typeface="+mj-ea"/>
                <a:cs typeface="+mj-cs"/>
              </a:rPr>
              <a:t>mai</a:t>
            </a:r>
            <a:r>
              <a:rPr lang="en-US" sz="4400" kern="1200" dirty="0">
                <a:solidFill>
                  <a:schemeClr val="tx1"/>
                </a:solidFill>
                <a:latin typeface="+mj-lt"/>
                <a:ea typeface="+mj-ea"/>
                <a:cs typeface="+mj-cs"/>
              </a:rPr>
              <a:t> 2020</a:t>
            </a: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ous-titre 2">
            <a:extLst>
              <a:ext uri="{FF2B5EF4-FFF2-40B4-BE49-F238E27FC236}">
                <a16:creationId xmlns:a16="http://schemas.microsoft.com/office/drawing/2014/main" id="{9427A06B-2202-4C9F-9E07-D59B627E1459}"/>
              </a:ext>
            </a:extLst>
          </p:cNvPr>
          <p:cNvSpPr>
            <a:spLocks noGrp="1"/>
          </p:cNvSpPr>
          <p:nvPr>
            <p:ph type="subTitle" idx="1"/>
          </p:nvPr>
        </p:nvSpPr>
        <p:spPr>
          <a:xfrm>
            <a:off x="838200" y="1825625"/>
            <a:ext cx="5558489" cy="4351338"/>
          </a:xfrm>
        </p:spPr>
        <p:txBody>
          <a:bodyPr vert="horz" lIns="91440" tIns="45720" rIns="91440" bIns="45720" rtlCol="0">
            <a:normAutofit/>
          </a:bodyPr>
          <a:lstStyle/>
          <a:p>
            <a:pPr indent="-228600" algn="l">
              <a:buFont typeface="Arial" panose="020B0604020202020204" pitchFamily="34" charset="0"/>
              <a:buChar char="•"/>
            </a:pPr>
            <a:r>
              <a:rPr lang="en-US" dirty="0" err="1"/>
              <a:t>Activités</a:t>
            </a:r>
            <a:r>
              <a:rPr lang="en-US" dirty="0"/>
              <a:t> </a:t>
            </a:r>
            <a:r>
              <a:rPr lang="en-US" dirty="0" err="1"/>
              <a:t>ritualisées</a:t>
            </a:r>
            <a:r>
              <a:rPr lang="en-US" dirty="0"/>
              <a:t> : </a:t>
            </a:r>
            <a:r>
              <a:rPr lang="en-US" dirty="0" err="1"/>
              <a:t>compter</a:t>
            </a:r>
            <a:r>
              <a:rPr lang="en-US" dirty="0"/>
              <a:t> de 10 </a:t>
            </a:r>
            <a:r>
              <a:rPr lang="en-US" dirty="0" err="1"/>
              <a:t>en</a:t>
            </a:r>
            <a:r>
              <a:rPr lang="en-US" dirty="0"/>
              <a:t> 10, de 2 </a:t>
            </a:r>
            <a:r>
              <a:rPr lang="en-US" dirty="0" err="1"/>
              <a:t>en</a:t>
            </a:r>
            <a:r>
              <a:rPr lang="en-US" dirty="0"/>
              <a:t> 2.</a:t>
            </a:r>
          </a:p>
          <a:p>
            <a:pPr indent="-228600" algn="l">
              <a:buFont typeface="Arial" panose="020B0604020202020204" pitchFamily="34" charset="0"/>
              <a:buChar char="•"/>
            </a:pPr>
            <a:r>
              <a:rPr lang="en-US" dirty="0" err="1"/>
              <a:t>Calcul</a:t>
            </a:r>
            <a:r>
              <a:rPr lang="en-US" dirty="0"/>
              <a:t> mental : </a:t>
            </a:r>
            <a:r>
              <a:rPr lang="en-US" dirty="0" err="1"/>
              <a:t>retirer</a:t>
            </a:r>
            <a:r>
              <a:rPr lang="en-US" dirty="0"/>
              <a:t> 2 à un </a:t>
            </a:r>
            <a:r>
              <a:rPr lang="en-US" dirty="0" err="1"/>
              <a:t>nombre</a:t>
            </a:r>
            <a:r>
              <a:rPr lang="en-US" dirty="0"/>
              <a:t> entre 40 et 60</a:t>
            </a:r>
          </a:p>
          <a:p>
            <a:pPr indent="-228600" algn="l">
              <a:buFont typeface="Arial" panose="020B0604020202020204" pitchFamily="34" charset="0"/>
              <a:buChar char="•"/>
            </a:pPr>
            <a:r>
              <a:rPr lang="en-US" dirty="0"/>
              <a:t>Situation </a:t>
            </a:r>
            <a:r>
              <a:rPr lang="en-US" dirty="0" err="1"/>
              <a:t>d’apprentissage</a:t>
            </a:r>
            <a:r>
              <a:rPr lang="en-US" dirty="0"/>
              <a:t> : </a:t>
            </a:r>
            <a:r>
              <a:rPr lang="en-US" dirty="0" err="1"/>
              <a:t>Découverte</a:t>
            </a:r>
            <a:r>
              <a:rPr lang="en-US" dirty="0"/>
              <a:t> des </a:t>
            </a:r>
            <a:r>
              <a:rPr lang="en-US" dirty="0" err="1"/>
              <a:t>nombres</a:t>
            </a:r>
            <a:r>
              <a:rPr lang="en-US" dirty="0"/>
              <a:t> de 60 à 79</a:t>
            </a:r>
          </a:p>
          <a:p>
            <a:pPr indent="-228600" algn="l">
              <a:buFont typeface="Arial" panose="020B0604020202020204" pitchFamily="34" charset="0"/>
              <a:buChar char="•"/>
            </a:pPr>
            <a:r>
              <a:rPr lang="en-US" dirty="0"/>
              <a:t>Pour </a:t>
            </a:r>
            <a:r>
              <a:rPr lang="en-US" dirty="0" err="1"/>
              <a:t>aller</a:t>
            </a:r>
            <a:r>
              <a:rPr lang="en-US" dirty="0"/>
              <a:t> plus loin : </a:t>
            </a:r>
            <a:r>
              <a:rPr lang="en-US" dirty="0" err="1"/>
              <a:t>Énigmes</a:t>
            </a:r>
            <a:r>
              <a:rPr lang="en-US" dirty="0"/>
              <a:t> </a:t>
            </a:r>
            <a:r>
              <a:rPr lang="en-US" dirty="0" err="1"/>
              <a:t>mathématiques</a:t>
            </a:r>
            <a:endParaRPr lang="en-US"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59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D92A1-7273-417A-ADFA-4AFEC1F12D98}"/>
              </a:ext>
            </a:extLst>
          </p:cNvPr>
          <p:cNvSpPr>
            <a:spLocks noGrp="1"/>
          </p:cNvSpPr>
          <p:nvPr>
            <p:ph type="title"/>
          </p:nvPr>
        </p:nvSpPr>
        <p:spPr/>
        <p:txBody>
          <a:bodyPr/>
          <a:lstStyle/>
          <a:p>
            <a:r>
              <a:rPr lang="fr-FR" dirty="0"/>
              <a:t>Découverte des nombres de 60 à 79</a:t>
            </a:r>
          </a:p>
        </p:txBody>
      </p:sp>
      <p:pic>
        <p:nvPicPr>
          <p:cNvPr id="5" name="Espace réservé du contenu 4" descr="Une image contenant blanc&#10;&#10;Description générée automatiquement">
            <a:extLst>
              <a:ext uri="{FF2B5EF4-FFF2-40B4-BE49-F238E27FC236}">
                <a16:creationId xmlns:a16="http://schemas.microsoft.com/office/drawing/2014/main" id="{5437242A-76C1-4DA3-908B-1CC1DDC4D6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581" y="2073275"/>
            <a:ext cx="831087" cy="4351338"/>
          </a:xfrm>
        </p:spPr>
      </p:pic>
      <p:pic>
        <p:nvPicPr>
          <p:cNvPr id="7" name="Image 6">
            <a:extLst>
              <a:ext uri="{FF2B5EF4-FFF2-40B4-BE49-F238E27FC236}">
                <a16:creationId xmlns:a16="http://schemas.microsoft.com/office/drawing/2014/main" id="{942F9F6A-BB05-453B-B6F5-433E05D1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581" y="1811307"/>
            <a:ext cx="774260" cy="261968"/>
          </a:xfrm>
          <a:prstGeom prst="rect">
            <a:avLst/>
          </a:prstGeom>
        </p:spPr>
      </p:pic>
      <p:pic>
        <p:nvPicPr>
          <p:cNvPr id="9" name="Image 8">
            <a:extLst>
              <a:ext uri="{FF2B5EF4-FFF2-40B4-BE49-F238E27FC236}">
                <a16:creationId xmlns:a16="http://schemas.microsoft.com/office/drawing/2014/main" id="{880B4954-904B-4F2C-B239-783C22BD0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074" y="6210244"/>
            <a:ext cx="8832345" cy="647756"/>
          </a:xfrm>
          <a:prstGeom prst="rect">
            <a:avLst/>
          </a:prstGeom>
        </p:spPr>
      </p:pic>
      <p:sp>
        <p:nvSpPr>
          <p:cNvPr id="10" name="ZoneTexte 9">
            <a:extLst>
              <a:ext uri="{FF2B5EF4-FFF2-40B4-BE49-F238E27FC236}">
                <a16:creationId xmlns:a16="http://schemas.microsoft.com/office/drawing/2014/main" id="{46F719B0-A692-4F8A-AA54-F73F16E62903}"/>
              </a:ext>
            </a:extLst>
          </p:cNvPr>
          <p:cNvSpPr txBox="1"/>
          <p:nvPr/>
        </p:nvSpPr>
        <p:spPr>
          <a:xfrm>
            <a:off x="3514725" y="2152650"/>
            <a:ext cx="7905750" cy="646331"/>
          </a:xfrm>
          <a:prstGeom prst="rect">
            <a:avLst/>
          </a:prstGeom>
          <a:noFill/>
        </p:spPr>
        <p:txBody>
          <a:bodyPr wrap="square" rtlCol="0">
            <a:spAutoFit/>
          </a:bodyPr>
          <a:lstStyle/>
          <a:p>
            <a:r>
              <a:rPr lang="fr-FR" dirty="0"/>
              <a:t>Demander à votre enfant de repérer sur les deux bandes numériques, horizontale et verticale, les nombres 64 et 73</a:t>
            </a:r>
          </a:p>
        </p:txBody>
      </p:sp>
      <p:sp>
        <p:nvSpPr>
          <p:cNvPr id="3" name="Ellipse 2">
            <a:extLst>
              <a:ext uri="{FF2B5EF4-FFF2-40B4-BE49-F238E27FC236}">
                <a16:creationId xmlns:a16="http://schemas.microsoft.com/office/drawing/2014/main" id="{F2687111-AC34-4726-B2D3-0EFA904FEBAD}"/>
              </a:ext>
            </a:extLst>
          </p:cNvPr>
          <p:cNvSpPr/>
          <p:nvPr/>
        </p:nvSpPr>
        <p:spPr>
          <a:xfrm>
            <a:off x="1181989" y="3240350"/>
            <a:ext cx="831086" cy="235238"/>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9310BE9D-BF04-41EA-924D-50BBC309FA26}"/>
              </a:ext>
            </a:extLst>
          </p:cNvPr>
          <p:cNvSpPr/>
          <p:nvPr/>
        </p:nvSpPr>
        <p:spPr>
          <a:xfrm>
            <a:off x="7892249" y="6210244"/>
            <a:ext cx="257452" cy="75872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900E132-3CE4-4A9A-AFB0-388E1E9E6FB6}"/>
              </a:ext>
            </a:extLst>
          </p:cNvPr>
          <p:cNvSpPr/>
          <p:nvPr/>
        </p:nvSpPr>
        <p:spPr>
          <a:xfrm>
            <a:off x="3514725" y="3103882"/>
            <a:ext cx="6096000" cy="1754326"/>
          </a:xfrm>
          <a:prstGeom prst="rect">
            <a:avLst/>
          </a:prstGeom>
        </p:spPr>
        <p:txBody>
          <a:bodyPr>
            <a:spAutoFit/>
          </a:bodyPr>
          <a:lstStyle/>
          <a:p>
            <a:r>
              <a:rPr lang="fr-FR" dirty="0"/>
              <a:t>« Je sais que quand j’entends soixante, le nombre va commencer par un six ou un sept. C’est grâce à la suite que je peux choisir entre 6 et 7. Si le nombre suivant est plus petit que 9, je commencerai par un 6 : ex. 61, 62, 63… Si le nombre suivant est dans la famille de dix (11, 12, 13…), le nombre commence par un 7</a:t>
            </a:r>
          </a:p>
        </p:txBody>
      </p:sp>
      <p:sp>
        <p:nvSpPr>
          <p:cNvPr id="8" name="Ellipse 7">
            <a:extLst>
              <a:ext uri="{FF2B5EF4-FFF2-40B4-BE49-F238E27FC236}">
                <a16:creationId xmlns:a16="http://schemas.microsoft.com/office/drawing/2014/main" id="{1EC570C9-2286-4E3F-AF8F-D11F5A86D9A3}"/>
              </a:ext>
            </a:extLst>
          </p:cNvPr>
          <p:cNvSpPr/>
          <p:nvPr/>
        </p:nvSpPr>
        <p:spPr>
          <a:xfrm>
            <a:off x="1189608" y="5222570"/>
            <a:ext cx="1198485" cy="26196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A833B2D-FFC5-41AA-BB45-B7AFE789C637}"/>
              </a:ext>
            </a:extLst>
          </p:cNvPr>
          <p:cNvSpPr/>
          <p:nvPr/>
        </p:nvSpPr>
        <p:spPr>
          <a:xfrm>
            <a:off x="3870664" y="6090082"/>
            <a:ext cx="429088" cy="98542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032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8D4C1-16C4-43B8-A057-6150F44EB2D4}"/>
              </a:ext>
            </a:extLst>
          </p:cNvPr>
          <p:cNvSpPr>
            <a:spLocks noGrp="1"/>
          </p:cNvSpPr>
          <p:nvPr>
            <p:ph type="title"/>
          </p:nvPr>
        </p:nvSpPr>
        <p:spPr/>
        <p:txBody>
          <a:bodyPr/>
          <a:lstStyle/>
          <a:p>
            <a:r>
              <a:rPr lang="fr-FR" dirty="0"/>
              <a:t>Découverte des nombres de 60 à 79</a:t>
            </a:r>
          </a:p>
        </p:txBody>
      </p:sp>
      <p:pic>
        <p:nvPicPr>
          <p:cNvPr id="5" name="Espace réservé du contenu 4">
            <a:extLst>
              <a:ext uri="{FF2B5EF4-FFF2-40B4-BE49-F238E27FC236}">
                <a16:creationId xmlns:a16="http://schemas.microsoft.com/office/drawing/2014/main" id="{681F367D-8112-41D4-975A-BC25264FAD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666" y="3334395"/>
            <a:ext cx="8946655" cy="3429297"/>
          </a:xfrm>
        </p:spPr>
      </p:pic>
      <p:pic>
        <p:nvPicPr>
          <p:cNvPr id="7" name="Image 6" descr="Une image contenant pièce, table&#10;&#10;Description générée automatiquement">
            <a:extLst>
              <a:ext uri="{FF2B5EF4-FFF2-40B4-BE49-F238E27FC236}">
                <a16:creationId xmlns:a16="http://schemas.microsoft.com/office/drawing/2014/main" id="{3E1F7B55-DC18-4504-AD66-0FFC207F0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666" y="1619746"/>
            <a:ext cx="8618967" cy="1714649"/>
          </a:xfrm>
          <a:prstGeom prst="rect">
            <a:avLst/>
          </a:prstGeom>
        </p:spPr>
      </p:pic>
    </p:spTree>
    <p:extLst>
      <p:ext uri="{BB962C8B-B14F-4D97-AF65-F5344CB8AC3E}">
        <p14:creationId xmlns:p14="http://schemas.microsoft.com/office/powerpoint/2010/main" val="353184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A78E1-805A-4070-8E84-800C55235B87}"/>
              </a:ext>
            </a:extLst>
          </p:cNvPr>
          <p:cNvSpPr>
            <a:spLocks noGrp="1"/>
          </p:cNvSpPr>
          <p:nvPr>
            <p:ph type="title"/>
          </p:nvPr>
        </p:nvSpPr>
        <p:spPr/>
        <p:txBody>
          <a:bodyPr/>
          <a:lstStyle/>
          <a:p>
            <a:r>
              <a:rPr lang="fr-FR" dirty="0"/>
              <a:t>Synthèse</a:t>
            </a:r>
          </a:p>
        </p:txBody>
      </p:sp>
      <p:pic>
        <p:nvPicPr>
          <p:cNvPr id="5" name="Espace réservé du contenu 4" descr="Une image contenant capture d’écran&#10;&#10;Description générée automatiquement">
            <a:extLst>
              <a:ext uri="{FF2B5EF4-FFF2-40B4-BE49-F238E27FC236}">
                <a16:creationId xmlns:a16="http://schemas.microsoft.com/office/drawing/2014/main" id="{60512D6B-24F3-433D-98C6-355971D593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442" y="1825625"/>
            <a:ext cx="7541115" cy="4351338"/>
          </a:xfrm>
        </p:spPr>
      </p:pic>
    </p:spTree>
    <p:extLst>
      <p:ext uri="{BB962C8B-B14F-4D97-AF65-F5344CB8AC3E}">
        <p14:creationId xmlns:p14="http://schemas.microsoft.com/office/powerpoint/2010/main" val="140664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EE38D-0D20-4D80-B478-1D952AD1D792}"/>
              </a:ext>
            </a:extLst>
          </p:cNvPr>
          <p:cNvSpPr>
            <a:spLocks noGrp="1"/>
          </p:cNvSpPr>
          <p:nvPr>
            <p:ph type="title"/>
          </p:nvPr>
        </p:nvSpPr>
        <p:spPr/>
        <p:txBody>
          <a:bodyPr/>
          <a:lstStyle/>
          <a:p>
            <a:r>
              <a:rPr lang="fr-FR" dirty="0"/>
              <a:t>Les nombres de 60 à 70</a:t>
            </a:r>
          </a:p>
        </p:txBody>
      </p:sp>
      <p:sp>
        <p:nvSpPr>
          <p:cNvPr id="3" name="Espace réservé du contenu 2">
            <a:extLst>
              <a:ext uri="{FF2B5EF4-FFF2-40B4-BE49-F238E27FC236}">
                <a16:creationId xmlns:a16="http://schemas.microsoft.com/office/drawing/2014/main" id="{EDBEBC49-2D6C-4A81-9197-C58D40E742BE}"/>
              </a:ext>
            </a:extLst>
          </p:cNvPr>
          <p:cNvSpPr>
            <a:spLocks noGrp="1"/>
          </p:cNvSpPr>
          <p:nvPr>
            <p:ph idx="1"/>
          </p:nvPr>
        </p:nvSpPr>
        <p:spPr/>
        <p:txBody>
          <a:bodyPr/>
          <a:lstStyle/>
          <a:p>
            <a:r>
              <a:rPr lang="fr-FR" dirty="0"/>
              <a:t>Réaliser l’exercice en pièce jointe en suivant les indications du tableau de synthèse. Vous trouverez la correction également en </a:t>
            </a:r>
            <a:r>
              <a:rPr lang="fr-FR"/>
              <a:t>pièce jointe.</a:t>
            </a:r>
            <a:endParaRPr lang="fr-FR" dirty="0"/>
          </a:p>
        </p:txBody>
      </p:sp>
    </p:spTree>
    <p:extLst>
      <p:ext uri="{BB962C8B-B14F-4D97-AF65-F5344CB8AC3E}">
        <p14:creationId xmlns:p14="http://schemas.microsoft.com/office/powerpoint/2010/main" val="409830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7F44B-63EC-4AA0-9275-64818C2B3E29}"/>
              </a:ext>
            </a:extLst>
          </p:cNvPr>
          <p:cNvSpPr>
            <a:spLocks noGrp="1"/>
          </p:cNvSpPr>
          <p:nvPr>
            <p:ph type="title"/>
          </p:nvPr>
        </p:nvSpPr>
        <p:spPr/>
        <p:txBody>
          <a:bodyPr/>
          <a:lstStyle/>
          <a:p>
            <a:r>
              <a:rPr lang="fr-FR" dirty="0"/>
              <a:t>Résous les énigmes mathématiques suivantes </a:t>
            </a:r>
          </a:p>
        </p:txBody>
      </p:sp>
      <p:sp>
        <p:nvSpPr>
          <p:cNvPr id="6" name="ZoneTexte 5">
            <a:extLst>
              <a:ext uri="{FF2B5EF4-FFF2-40B4-BE49-F238E27FC236}">
                <a16:creationId xmlns:a16="http://schemas.microsoft.com/office/drawing/2014/main" id="{3DA2F0F8-76FC-4541-A6D6-AA8768C7A7B9}"/>
              </a:ext>
            </a:extLst>
          </p:cNvPr>
          <p:cNvSpPr txBox="1"/>
          <p:nvPr/>
        </p:nvSpPr>
        <p:spPr>
          <a:xfrm>
            <a:off x="838200" y="1790700"/>
            <a:ext cx="6422143" cy="369332"/>
          </a:xfrm>
          <a:prstGeom prst="rect">
            <a:avLst/>
          </a:prstGeom>
          <a:noFill/>
        </p:spPr>
        <p:txBody>
          <a:bodyPr wrap="none" rtlCol="0">
            <a:spAutoFit/>
          </a:bodyPr>
          <a:lstStyle/>
          <a:p>
            <a:r>
              <a:rPr lang="fr-FR" dirty="0"/>
              <a:t>Tu peux compléter les résultats sur la feuille de route des énigmes.</a:t>
            </a:r>
          </a:p>
        </p:txBody>
      </p:sp>
      <p:sp>
        <p:nvSpPr>
          <p:cNvPr id="9" name="Espace réservé du contenu 8">
            <a:extLst>
              <a:ext uri="{FF2B5EF4-FFF2-40B4-BE49-F238E27FC236}">
                <a16:creationId xmlns:a16="http://schemas.microsoft.com/office/drawing/2014/main" id="{80ADA101-D867-4DAA-B99C-D00F742EF596}"/>
              </a:ext>
            </a:extLst>
          </p:cNvPr>
          <p:cNvSpPr>
            <a:spLocks noGrp="1"/>
          </p:cNvSpPr>
          <p:nvPr>
            <p:ph idx="1"/>
          </p:nvPr>
        </p:nvSpPr>
        <p:spPr/>
        <p:txBody>
          <a:bodyPr/>
          <a:lstStyle/>
          <a:p>
            <a:endParaRPr lang="fr-FR" dirty="0"/>
          </a:p>
          <a:p>
            <a:endParaRPr lang="fr-FR" dirty="0"/>
          </a:p>
        </p:txBody>
      </p:sp>
      <p:pic>
        <p:nvPicPr>
          <p:cNvPr id="4" name="Image 3" descr="Une image contenant capture d’écran, fruit, oiseau&#10;&#10;Description générée automatiquement">
            <a:extLst>
              <a:ext uri="{FF2B5EF4-FFF2-40B4-BE49-F238E27FC236}">
                <a16:creationId xmlns:a16="http://schemas.microsoft.com/office/drawing/2014/main" id="{797B6416-C02E-4AB4-A80D-D70C8B119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08" y="2503403"/>
            <a:ext cx="9807790" cy="3147333"/>
          </a:xfrm>
          <a:prstGeom prst="rect">
            <a:avLst/>
          </a:prstGeom>
        </p:spPr>
      </p:pic>
    </p:spTree>
    <p:extLst>
      <p:ext uri="{BB962C8B-B14F-4D97-AF65-F5344CB8AC3E}">
        <p14:creationId xmlns:p14="http://schemas.microsoft.com/office/powerpoint/2010/main" val="247874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EA76C-F631-42F2-B0DB-C3FB748B60A8}"/>
              </a:ext>
            </a:extLst>
          </p:cNvPr>
          <p:cNvSpPr>
            <a:spLocks noGrp="1"/>
          </p:cNvSpPr>
          <p:nvPr>
            <p:ph type="title"/>
          </p:nvPr>
        </p:nvSpPr>
        <p:spPr/>
        <p:txBody>
          <a:bodyPr/>
          <a:lstStyle/>
          <a:p>
            <a:r>
              <a:rPr lang="fr-FR" dirty="0">
                <a:solidFill>
                  <a:prstClr val="black"/>
                </a:solidFill>
              </a:rPr>
              <a:t>les énigmes mathématiques : correction</a:t>
            </a:r>
            <a:endParaRPr lang="fr-FR" dirty="0"/>
          </a:p>
        </p:txBody>
      </p:sp>
      <p:pic>
        <p:nvPicPr>
          <p:cNvPr id="6" name="Espace réservé du contenu 5" descr="Une image contenant capture d’écran, fruit, oiseau&#10;&#10;Description générée automatiquement">
            <a:extLst>
              <a:ext uri="{FF2B5EF4-FFF2-40B4-BE49-F238E27FC236}">
                <a16:creationId xmlns:a16="http://schemas.microsoft.com/office/drawing/2014/main" id="{46D32017-0B24-44EA-B415-D7F090F45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674" y="2435248"/>
            <a:ext cx="9830652" cy="3132091"/>
          </a:xfrm>
        </p:spPr>
      </p:pic>
    </p:spTree>
    <p:extLst>
      <p:ext uri="{BB962C8B-B14F-4D97-AF65-F5344CB8AC3E}">
        <p14:creationId xmlns:p14="http://schemas.microsoft.com/office/powerpoint/2010/main" val="100661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6A06A-5E07-4990-A3A0-2A80629BA44C}"/>
              </a:ext>
            </a:extLst>
          </p:cNvPr>
          <p:cNvSpPr>
            <a:spLocks noGrp="1"/>
          </p:cNvSpPr>
          <p:nvPr>
            <p:ph type="title"/>
          </p:nvPr>
        </p:nvSpPr>
        <p:spPr/>
        <p:txBody>
          <a:bodyPr/>
          <a:lstStyle/>
          <a:p>
            <a:r>
              <a:rPr lang="fr-FR" dirty="0"/>
              <a:t>Information pour les parents </a:t>
            </a:r>
            <a:r>
              <a:rPr lang="fr-FR" sz="2800" dirty="0"/>
              <a:t>(Extrait de MHM CP Guide)</a:t>
            </a:r>
          </a:p>
        </p:txBody>
      </p:sp>
      <p:sp>
        <p:nvSpPr>
          <p:cNvPr id="3" name="Espace réservé du contenu 2">
            <a:extLst>
              <a:ext uri="{FF2B5EF4-FFF2-40B4-BE49-F238E27FC236}">
                <a16:creationId xmlns:a16="http://schemas.microsoft.com/office/drawing/2014/main" id="{BE56A181-A4BE-4506-87AF-320CEAC73F4E}"/>
              </a:ext>
            </a:extLst>
          </p:cNvPr>
          <p:cNvSpPr>
            <a:spLocks noGrp="1"/>
          </p:cNvSpPr>
          <p:nvPr>
            <p:ph idx="1"/>
          </p:nvPr>
        </p:nvSpPr>
        <p:spPr/>
        <p:txBody>
          <a:bodyPr/>
          <a:lstStyle/>
          <a:p>
            <a:r>
              <a:rPr lang="fr-FR" dirty="0"/>
              <a:t>Les nombres 60 à 79 :</a:t>
            </a:r>
          </a:p>
          <a:p>
            <a:pPr marL="0" indent="0">
              <a:buNone/>
            </a:pPr>
            <a:r>
              <a:rPr lang="fr-FR" dirty="0"/>
              <a:t>Cet apprentissage demande une attention particulière. C’est une tranche de la numération qui peut poser problème tout au long du cycle 2, du fait de la complexité de la désignation orale. La partie 60 à 69 est régulière, mais la zone 70 à 99 est plus difficile, car elle ne fonctionne plus de la même façon. « 70 » a une structure additive « 60 + 10 ». Les élèves doivent faire le lien entre le chiffre des dizaines et le nom de la famille (le « 2 » pour vingt, le « 3 » pour trente…). C’est pour cette raison que la comptine des dizaines est importante (dix, vingt, trente, quarante…).</a:t>
            </a:r>
          </a:p>
        </p:txBody>
      </p:sp>
    </p:spTree>
    <p:extLst>
      <p:ext uri="{BB962C8B-B14F-4D97-AF65-F5344CB8AC3E}">
        <p14:creationId xmlns:p14="http://schemas.microsoft.com/office/powerpoint/2010/main" val="79192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E8B83-27BB-4903-A3C7-C947AC3E2A7B}"/>
              </a:ext>
            </a:extLst>
          </p:cNvPr>
          <p:cNvSpPr>
            <a:spLocks noGrp="1"/>
          </p:cNvSpPr>
          <p:nvPr>
            <p:ph type="title"/>
          </p:nvPr>
        </p:nvSpPr>
        <p:spPr/>
        <p:txBody>
          <a:bodyPr/>
          <a:lstStyle/>
          <a:p>
            <a:r>
              <a:rPr lang="fr-FR" dirty="0"/>
              <a:t>Jeu du furet</a:t>
            </a:r>
          </a:p>
        </p:txBody>
      </p:sp>
      <p:sp>
        <p:nvSpPr>
          <p:cNvPr id="3" name="Espace réservé du contenu 2">
            <a:extLst>
              <a:ext uri="{FF2B5EF4-FFF2-40B4-BE49-F238E27FC236}">
                <a16:creationId xmlns:a16="http://schemas.microsoft.com/office/drawing/2014/main" id="{F696F51C-7BC2-4D5C-8D50-5C9D4E80FF50}"/>
              </a:ext>
            </a:extLst>
          </p:cNvPr>
          <p:cNvSpPr>
            <a:spLocks noGrp="1"/>
          </p:cNvSpPr>
          <p:nvPr>
            <p:ph idx="1"/>
          </p:nvPr>
        </p:nvSpPr>
        <p:spPr/>
        <p:txBody>
          <a:bodyPr/>
          <a:lstStyle/>
          <a:p>
            <a:r>
              <a:rPr lang="fr-FR" dirty="0"/>
              <a:t>Demander à votre enfant de compter de 10 en 10 en partant de 0 et en allant jusqu’à 70</a:t>
            </a:r>
          </a:p>
        </p:txBody>
      </p:sp>
    </p:spTree>
    <p:extLst>
      <p:ext uri="{BB962C8B-B14F-4D97-AF65-F5344CB8AC3E}">
        <p14:creationId xmlns:p14="http://schemas.microsoft.com/office/powerpoint/2010/main" val="418992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E8B83-27BB-4903-A3C7-C947AC3E2A7B}"/>
              </a:ext>
            </a:extLst>
          </p:cNvPr>
          <p:cNvSpPr>
            <a:spLocks noGrp="1"/>
          </p:cNvSpPr>
          <p:nvPr>
            <p:ph type="title"/>
          </p:nvPr>
        </p:nvSpPr>
        <p:spPr/>
        <p:txBody>
          <a:bodyPr/>
          <a:lstStyle/>
          <a:p>
            <a:r>
              <a:rPr lang="fr-FR" dirty="0"/>
              <a:t>Jeu du furet : correction</a:t>
            </a:r>
          </a:p>
        </p:txBody>
      </p:sp>
      <p:sp>
        <p:nvSpPr>
          <p:cNvPr id="3" name="Espace réservé du contenu 2">
            <a:extLst>
              <a:ext uri="{FF2B5EF4-FFF2-40B4-BE49-F238E27FC236}">
                <a16:creationId xmlns:a16="http://schemas.microsoft.com/office/drawing/2014/main" id="{F696F51C-7BC2-4D5C-8D50-5C9D4E80FF50}"/>
              </a:ext>
            </a:extLst>
          </p:cNvPr>
          <p:cNvSpPr>
            <a:spLocks noGrp="1"/>
          </p:cNvSpPr>
          <p:nvPr>
            <p:ph idx="1"/>
          </p:nvPr>
        </p:nvSpPr>
        <p:spPr/>
        <p:txBody>
          <a:bodyPr/>
          <a:lstStyle/>
          <a:p>
            <a:r>
              <a:rPr lang="fr-FR" dirty="0"/>
              <a:t>Demander à votre enfant de compter de 10 en 10 en partant de 0 et en allant jusqu’à 70</a:t>
            </a:r>
          </a:p>
          <a:p>
            <a:endParaRPr lang="fr-FR" dirty="0"/>
          </a:p>
          <a:p>
            <a:endParaRPr lang="fr-FR" dirty="0"/>
          </a:p>
          <a:p>
            <a:pPr marL="0" indent="0">
              <a:buNone/>
            </a:pPr>
            <a:r>
              <a:rPr lang="fr-FR" sz="5400" dirty="0"/>
              <a:t>10 – 20 – 30 – 40 – 50 – 60 – 70 </a:t>
            </a:r>
          </a:p>
        </p:txBody>
      </p:sp>
    </p:spTree>
    <p:extLst>
      <p:ext uri="{BB962C8B-B14F-4D97-AF65-F5344CB8AC3E}">
        <p14:creationId xmlns:p14="http://schemas.microsoft.com/office/powerpoint/2010/main" val="147804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EE458-43E6-4B73-B690-3C5D7D680FDC}"/>
              </a:ext>
            </a:extLst>
          </p:cNvPr>
          <p:cNvSpPr>
            <a:spLocks noGrp="1"/>
          </p:cNvSpPr>
          <p:nvPr>
            <p:ph type="title"/>
          </p:nvPr>
        </p:nvSpPr>
        <p:spPr/>
        <p:txBody>
          <a:bodyPr/>
          <a:lstStyle/>
          <a:p>
            <a:r>
              <a:rPr lang="fr-FR" dirty="0"/>
              <a:t>La suite numérique</a:t>
            </a:r>
          </a:p>
        </p:txBody>
      </p:sp>
      <p:pic>
        <p:nvPicPr>
          <p:cNvPr id="6" name="Espace réservé du contenu 5" descr="Une image contenant bâtiment, fenêtre, dessin&#10;&#10;Description générée automatiquement">
            <a:extLst>
              <a:ext uri="{FF2B5EF4-FFF2-40B4-BE49-F238E27FC236}">
                <a16:creationId xmlns:a16="http://schemas.microsoft.com/office/drawing/2014/main" id="{93D87155-C854-4BDF-88E7-54561C6505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545" y="3564974"/>
            <a:ext cx="8984759" cy="1729890"/>
          </a:xfrm>
        </p:spPr>
      </p:pic>
      <p:sp>
        <p:nvSpPr>
          <p:cNvPr id="7" name="ZoneTexte 6">
            <a:extLst>
              <a:ext uri="{FF2B5EF4-FFF2-40B4-BE49-F238E27FC236}">
                <a16:creationId xmlns:a16="http://schemas.microsoft.com/office/drawing/2014/main" id="{55902619-88C7-4663-851E-A8A15724BEE5}"/>
              </a:ext>
            </a:extLst>
          </p:cNvPr>
          <p:cNvSpPr txBox="1"/>
          <p:nvPr/>
        </p:nvSpPr>
        <p:spPr>
          <a:xfrm>
            <a:off x="1003545" y="2266950"/>
            <a:ext cx="8919750" cy="369332"/>
          </a:xfrm>
          <a:prstGeom prst="rect">
            <a:avLst/>
          </a:prstGeom>
          <a:noFill/>
        </p:spPr>
        <p:txBody>
          <a:bodyPr wrap="none" rtlCol="0">
            <a:spAutoFit/>
          </a:bodyPr>
          <a:lstStyle/>
          <a:p>
            <a:r>
              <a:rPr lang="fr-FR" dirty="0"/>
              <a:t>Demander à votre enfant de trouver comment est construite cette suite puis de la compléter :</a:t>
            </a:r>
          </a:p>
        </p:txBody>
      </p:sp>
    </p:spTree>
    <p:extLst>
      <p:ext uri="{BB962C8B-B14F-4D97-AF65-F5344CB8AC3E}">
        <p14:creationId xmlns:p14="http://schemas.microsoft.com/office/powerpoint/2010/main" val="173438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4EE458-43E6-4B73-B690-3C5D7D680FDC}"/>
              </a:ext>
            </a:extLst>
          </p:cNvPr>
          <p:cNvSpPr>
            <a:spLocks noGrp="1"/>
          </p:cNvSpPr>
          <p:nvPr>
            <p:ph type="title"/>
          </p:nvPr>
        </p:nvSpPr>
        <p:spPr/>
        <p:txBody>
          <a:bodyPr/>
          <a:lstStyle/>
          <a:p>
            <a:r>
              <a:rPr lang="fr-FR" dirty="0"/>
              <a:t>La suite numérique : correction</a:t>
            </a:r>
          </a:p>
        </p:txBody>
      </p:sp>
      <p:sp>
        <p:nvSpPr>
          <p:cNvPr id="7" name="ZoneTexte 6">
            <a:extLst>
              <a:ext uri="{FF2B5EF4-FFF2-40B4-BE49-F238E27FC236}">
                <a16:creationId xmlns:a16="http://schemas.microsoft.com/office/drawing/2014/main" id="{55902619-88C7-4663-851E-A8A15724BEE5}"/>
              </a:ext>
            </a:extLst>
          </p:cNvPr>
          <p:cNvSpPr txBox="1"/>
          <p:nvPr/>
        </p:nvSpPr>
        <p:spPr>
          <a:xfrm>
            <a:off x="1003545" y="2266950"/>
            <a:ext cx="8919750" cy="369332"/>
          </a:xfrm>
          <a:prstGeom prst="rect">
            <a:avLst/>
          </a:prstGeom>
          <a:noFill/>
        </p:spPr>
        <p:txBody>
          <a:bodyPr wrap="none" rtlCol="0">
            <a:spAutoFit/>
          </a:bodyPr>
          <a:lstStyle/>
          <a:p>
            <a:r>
              <a:rPr lang="fr-FR" dirty="0"/>
              <a:t>Demander à votre enfant de trouver comment est construite cette suite puis de la compléter :</a:t>
            </a:r>
          </a:p>
        </p:txBody>
      </p:sp>
      <p:pic>
        <p:nvPicPr>
          <p:cNvPr id="8" name="Espace réservé du contenu 7">
            <a:extLst>
              <a:ext uri="{FF2B5EF4-FFF2-40B4-BE49-F238E27FC236}">
                <a16:creationId xmlns:a16="http://schemas.microsoft.com/office/drawing/2014/main" id="{CCAEC2B3-B79E-4929-958A-4CD28C8476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620" y="3136349"/>
            <a:ext cx="8984759" cy="1729890"/>
          </a:xfrm>
        </p:spPr>
      </p:pic>
    </p:spTree>
    <p:extLst>
      <p:ext uri="{BB962C8B-B14F-4D97-AF65-F5344CB8AC3E}">
        <p14:creationId xmlns:p14="http://schemas.microsoft.com/office/powerpoint/2010/main" val="300902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F9A7D-42F6-441A-A034-EC1A477853EC}"/>
              </a:ext>
            </a:extLst>
          </p:cNvPr>
          <p:cNvSpPr>
            <a:spLocks noGrp="1"/>
          </p:cNvSpPr>
          <p:nvPr>
            <p:ph type="title"/>
          </p:nvPr>
        </p:nvSpPr>
        <p:spPr/>
        <p:txBody>
          <a:bodyPr/>
          <a:lstStyle/>
          <a:p>
            <a:r>
              <a:rPr lang="fr-FR" dirty="0"/>
              <a:t>Retirer 2 à un nombre entre 40 et 60</a:t>
            </a:r>
          </a:p>
        </p:txBody>
      </p:sp>
      <p:pic>
        <p:nvPicPr>
          <p:cNvPr id="5" name="Espace réservé du contenu 4">
            <a:extLst>
              <a:ext uri="{FF2B5EF4-FFF2-40B4-BE49-F238E27FC236}">
                <a16:creationId xmlns:a16="http://schemas.microsoft.com/office/drawing/2014/main" id="{A4F4E176-8F75-4AAB-9DD2-182958E37A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543" y="1825625"/>
            <a:ext cx="7470913" cy="4351338"/>
          </a:xfrm>
        </p:spPr>
      </p:pic>
    </p:spTree>
    <p:extLst>
      <p:ext uri="{BB962C8B-B14F-4D97-AF65-F5344CB8AC3E}">
        <p14:creationId xmlns:p14="http://schemas.microsoft.com/office/powerpoint/2010/main" val="182984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F9A7D-42F6-441A-A034-EC1A477853EC}"/>
              </a:ext>
            </a:extLst>
          </p:cNvPr>
          <p:cNvSpPr>
            <a:spLocks noGrp="1"/>
          </p:cNvSpPr>
          <p:nvPr>
            <p:ph type="title"/>
          </p:nvPr>
        </p:nvSpPr>
        <p:spPr/>
        <p:txBody>
          <a:bodyPr/>
          <a:lstStyle/>
          <a:p>
            <a:r>
              <a:rPr lang="fr-FR" dirty="0"/>
              <a:t>Retirer 2 à un nombre entre 40 et 60</a:t>
            </a:r>
          </a:p>
        </p:txBody>
      </p:sp>
      <p:pic>
        <p:nvPicPr>
          <p:cNvPr id="7" name="Espace réservé du contenu 6">
            <a:extLst>
              <a:ext uri="{FF2B5EF4-FFF2-40B4-BE49-F238E27FC236}">
                <a16:creationId xmlns:a16="http://schemas.microsoft.com/office/drawing/2014/main" id="{847A0FED-3D2E-4958-83BE-43E165DD27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124" y="1825625"/>
            <a:ext cx="7841751" cy="4351338"/>
          </a:xfrm>
        </p:spPr>
      </p:pic>
    </p:spTree>
    <p:extLst>
      <p:ext uri="{BB962C8B-B14F-4D97-AF65-F5344CB8AC3E}">
        <p14:creationId xmlns:p14="http://schemas.microsoft.com/office/powerpoint/2010/main" val="286657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D92A1-7273-417A-ADFA-4AFEC1F12D98}"/>
              </a:ext>
            </a:extLst>
          </p:cNvPr>
          <p:cNvSpPr>
            <a:spLocks noGrp="1"/>
          </p:cNvSpPr>
          <p:nvPr>
            <p:ph type="title"/>
          </p:nvPr>
        </p:nvSpPr>
        <p:spPr/>
        <p:txBody>
          <a:bodyPr/>
          <a:lstStyle/>
          <a:p>
            <a:r>
              <a:rPr lang="fr-FR" dirty="0"/>
              <a:t>Découverte des nombres de 60 à 79</a:t>
            </a:r>
          </a:p>
        </p:txBody>
      </p:sp>
      <p:pic>
        <p:nvPicPr>
          <p:cNvPr id="5" name="Espace réservé du contenu 4" descr="Une image contenant blanc&#10;&#10;Description générée automatiquement">
            <a:extLst>
              <a:ext uri="{FF2B5EF4-FFF2-40B4-BE49-F238E27FC236}">
                <a16:creationId xmlns:a16="http://schemas.microsoft.com/office/drawing/2014/main" id="{5437242A-76C1-4DA3-908B-1CC1DDC4D6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581" y="2073275"/>
            <a:ext cx="831087" cy="4351338"/>
          </a:xfrm>
        </p:spPr>
      </p:pic>
      <p:pic>
        <p:nvPicPr>
          <p:cNvPr id="7" name="Image 6">
            <a:extLst>
              <a:ext uri="{FF2B5EF4-FFF2-40B4-BE49-F238E27FC236}">
                <a16:creationId xmlns:a16="http://schemas.microsoft.com/office/drawing/2014/main" id="{942F9F6A-BB05-453B-B6F5-433E05D1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581" y="1811307"/>
            <a:ext cx="774260" cy="261968"/>
          </a:xfrm>
          <a:prstGeom prst="rect">
            <a:avLst/>
          </a:prstGeom>
        </p:spPr>
      </p:pic>
      <p:pic>
        <p:nvPicPr>
          <p:cNvPr id="9" name="Image 8">
            <a:extLst>
              <a:ext uri="{FF2B5EF4-FFF2-40B4-BE49-F238E27FC236}">
                <a16:creationId xmlns:a16="http://schemas.microsoft.com/office/drawing/2014/main" id="{880B4954-904B-4F2C-B239-783C22BD0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074" y="6210244"/>
            <a:ext cx="8832345" cy="647756"/>
          </a:xfrm>
          <a:prstGeom prst="rect">
            <a:avLst/>
          </a:prstGeom>
        </p:spPr>
      </p:pic>
      <p:sp>
        <p:nvSpPr>
          <p:cNvPr id="10" name="ZoneTexte 9">
            <a:extLst>
              <a:ext uri="{FF2B5EF4-FFF2-40B4-BE49-F238E27FC236}">
                <a16:creationId xmlns:a16="http://schemas.microsoft.com/office/drawing/2014/main" id="{46F719B0-A692-4F8A-AA54-F73F16E62903}"/>
              </a:ext>
            </a:extLst>
          </p:cNvPr>
          <p:cNvSpPr txBox="1"/>
          <p:nvPr/>
        </p:nvSpPr>
        <p:spPr>
          <a:xfrm>
            <a:off x="3514725" y="2152650"/>
            <a:ext cx="7905750" cy="646331"/>
          </a:xfrm>
          <a:prstGeom prst="rect">
            <a:avLst/>
          </a:prstGeom>
          <a:noFill/>
        </p:spPr>
        <p:txBody>
          <a:bodyPr wrap="square" rtlCol="0">
            <a:spAutoFit/>
          </a:bodyPr>
          <a:lstStyle/>
          <a:p>
            <a:r>
              <a:rPr lang="fr-FR" dirty="0"/>
              <a:t>Demander à votre enfant de repérer sur les deux bandes numériques, horizontale et verticale, les nombres 64 et 73</a:t>
            </a:r>
          </a:p>
        </p:txBody>
      </p:sp>
    </p:spTree>
    <p:extLst>
      <p:ext uri="{BB962C8B-B14F-4D97-AF65-F5344CB8AC3E}">
        <p14:creationId xmlns:p14="http://schemas.microsoft.com/office/powerpoint/2010/main" val="32853068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505</Words>
  <Application>Microsoft Office PowerPoint</Application>
  <PresentationFormat>Grand écran</PresentationFormat>
  <Paragraphs>33</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Mathématiques Lundi 4 mai 2020</vt:lpstr>
      <vt:lpstr>Information pour les parents (Extrait de MHM CP Guide)</vt:lpstr>
      <vt:lpstr>Jeu du furet</vt:lpstr>
      <vt:lpstr>Jeu du furet : correction</vt:lpstr>
      <vt:lpstr>La suite numérique</vt:lpstr>
      <vt:lpstr>La suite numérique : correction</vt:lpstr>
      <vt:lpstr>Retirer 2 à un nombre entre 40 et 60</vt:lpstr>
      <vt:lpstr>Retirer 2 à un nombre entre 40 et 60</vt:lpstr>
      <vt:lpstr>Découverte des nombres de 60 à 79</vt:lpstr>
      <vt:lpstr>Découverte des nombres de 60 à 79</vt:lpstr>
      <vt:lpstr>Découverte des nombres de 60 à 79</vt:lpstr>
      <vt:lpstr>Synthèse</vt:lpstr>
      <vt:lpstr>Les nombres de 60 à 70</vt:lpstr>
      <vt:lpstr>Résous les énigmes mathématiques suivantes </vt:lpstr>
      <vt:lpstr>les énigmes mathématiques : correction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Mathématiques Mercredi 15 avril 2020</dc:title>
  <dc:creator>Sabine  Gautier</dc:creator>
  <cp:lastModifiedBy>Sabine  Gautier</cp:lastModifiedBy>
  <cp:revision>19</cp:revision>
  <dcterms:created xsi:type="dcterms:W3CDTF">2020-04-14T11:41:16Z</dcterms:created>
  <dcterms:modified xsi:type="dcterms:W3CDTF">2020-05-03T15:57:23Z</dcterms:modified>
</cp:coreProperties>
</file>