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media/media7.m4a" ContentType="audio/unknown"/>
  <Override PartName="/ppt/media/media8.m4a" ContentType="audio/unknown"/>
  <Override PartName="/ppt/media/media9.m4a" ContentType="audio/unknown"/>
  <Override PartName="/ppt/media/media10.m4a" ContentType="audio/unknown"/>
  <Override PartName="/ppt/media/media11.m4a" ContentType="audio/unknown"/>
  <Override PartName="/ppt/media/media12.m4a" ContentType="audio/unknown"/>
  <Override PartName="/ppt/media/media13.m4a" ContentType="audio/unknown"/>
  <Override PartName="/ppt/media/media14.m4a" ContentType="audio/unknown"/>
  <Override PartName="/ppt/media/media15.m4a" ContentType="audio/unknown"/>
  <Override PartName="/ppt/media/media16.m4a" ContentType="audio/unknown"/>
  <Override PartName="/ppt/media/media17.m4a" ContentType="audio/unknown"/>
  <Override PartName="/ppt/media/media18.m4a" ContentType="audio/unknown"/>
  <Override PartName="/ppt/media/media19.m4a" ContentType="audio/unknown"/>
  <Override PartName="/ppt/media/media20.m4a" ContentType="audio/unknown"/>
  <Override PartName="/ppt/media/media21.m4a" ContentType="audio/unknown"/>
  <Override PartName="/ppt/media/media22.m4a" ContentType="audio/unknown"/>
  <Override PartName="/ppt/media/media23.m4a" ContentType="audio/unknown"/>
  <Override PartName="/ppt/media/media24.m4a" ContentType="audio/unknown"/>
  <Override PartName="/ppt/media/media25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 b="def" i="def"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e du titre"/>
          <p:cNvSpPr txBox="1"/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3" name="Texte niveau 1…"/>
          <p:cNvSpPr txBox="1"/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« Saisissez une citation ici. »"/>
          <p:cNvSpPr txBox="1"/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163" name="-Gilles Allain"/>
          <p:cNvSpPr txBox="1"/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1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mage"/>
          <p:cNvSpPr/>
          <p:nvPr>
            <p:ph type="pic" idx="13"/>
          </p:nvPr>
        </p:nvSpPr>
        <p:spPr>
          <a:xfrm>
            <a:off x="-705004" y="-25179"/>
            <a:ext cx="14792489" cy="98616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Image"/>
          <p:cNvSpPr/>
          <p:nvPr>
            <p:ph type="pic" idx="13"/>
          </p:nvPr>
        </p:nvSpPr>
        <p:spPr>
          <a:xfrm>
            <a:off x="1270000" y="-12700"/>
            <a:ext cx="10464800" cy="6976534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exte du titre"/>
          <p:cNvSpPr txBox="1"/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1" name="Texte niveau 1…"/>
          <p:cNvSpPr txBox="1"/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xte du titre"/>
          <p:cNvSpPr txBox="1"/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Image"/>
          <p:cNvSpPr/>
          <p:nvPr>
            <p:ph type="pic" sz="half" idx="13"/>
          </p:nvPr>
        </p:nvSpPr>
        <p:spPr>
          <a:xfrm>
            <a:off x="6489700" y="1358900"/>
            <a:ext cx="532964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9" name="Texte du titre"/>
          <p:cNvSpPr txBox="1"/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70" name="Texte niveau 1…"/>
          <p:cNvSpPr txBox="1"/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 noChangeAspect="0"/>
          </p:cNvPicPr>
          <p:nvPr/>
        </p:nvPicPr>
        <p:blipFill>
          <a:blip r:embed="rId2">
            <a:extLst/>
          </a:blip>
          <a:srcRect l="0"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 r="0" b="0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 b="0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8678" r="51892" b="0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6005411" cy="94982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xte du titre"/>
          <p:cNvSpPr txBox="1"/>
          <p:nvPr>
            <p:ph type="title"/>
          </p:nvPr>
        </p:nvSpPr>
        <p:spPr>
          <a:xfrm>
            <a:off x="626714" y="260350"/>
            <a:ext cx="6439659" cy="1038722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Texte du titre</a:t>
            </a:r>
          </a:p>
        </p:txBody>
      </p:sp>
      <p:sp>
        <p:nvSpPr>
          <p:cNvPr id="8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 noChangeAspect="0"/>
          </p:cNvPicPr>
          <p:nvPr/>
        </p:nvPicPr>
        <p:blipFill>
          <a:blip r:embed="rId2">
            <a:extLst/>
          </a:blip>
          <a:srcRect l="0"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 r="0" b="0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 b="0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8678" r="51892" b="0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Texte du titre</a:t>
            </a:r>
          </a:p>
        </p:txBody>
      </p:sp>
      <p:sp>
        <p:nvSpPr>
          <p:cNvPr id="105" name="Texte niveau 1…"/>
          <p:cNvSpPr txBox="1"/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2812" t="20000" r="57187" b="20000"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0000" t="20000" r="61874" b="20000"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9114" t="12500" r="27552" b="27500"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0" t="18751" r="51796" b="21247"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/>
          <p:nvPr>
            <p:ph type="pic" sz="half" idx="13"/>
          </p:nvPr>
        </p:nvSpPr>
        <p:spPr>
          <a:xfrm rot="21360000">
            <a:off x="7388455" y="2549687"/>
            <a:ext cx="4869180" cy="6311899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Texte du titre</a:t>
            </a:r>
          </a:p>
        </p:txBody>
      </p:sp>
      <p:sp>
        <p:nvSpPr>
          <p:cNvPr id="120" name="Texte niveau 1…"/>
          <p:cNvSpPr txBox="1"/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4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4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4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4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4"/>
              </a:buBlip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/>
          <p:nvPr>
            <p:ph type="pic" idx="13"/>
          </p:nvPr>
        </p:nvSpPr>
        <p:spPr>
          <a:xfrm rot="21349645">
            <a:off x="1034684" y="936627"/>
            <a:ext cx="6503516" cy="8430483"/>
          </a:xfrm>
          <a:prstGeom prst="rect">
            <a:avLst/>
          </a:prstGeom>
          <a:effectLst>
            <a:outerShdw sx="100000" sy="100000" kx="0" ky="0" algn="b" rotWithShape="0" blurRad="63500" dist="50800" dir="540000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5" name="Image"/>
          <p:cNvSpPr/>
          <p:nvPr>
            <p:ph type="pic" sz="quarter" idx="14"/>
          </p:nvPr>
        </p:nvSpPr>
        <p:spPr>
          <a:xfrm rot="180000">
            <a:off x="6489003" y="4460338"/>
            <a:ext cx="6029851" cy="401388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6" name="Image"/>
          <p:cNvSpPr/>
          <p:nvPr>
            <p:ph type="pic" sz="quarter" idx="15"/>
          </p:nvPr>
        </p:nvSpPr>
        <p:spPr>
          <a:xfrm>
            <a:off x="6515100" y="939800"/>
            <a:ext cx="550545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4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e niveau 1…"/>
          <p:cNvSpPr txBox="1"/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12" name="Numéro de diapositive"/>
          <p:cNvSpPr txBox="1"/>
          <p:nvPr>
            <p:ph type="sldNum" sz="quarter" idx="2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5.png"/><Relationship Id="rId5" Type="http://schemas.openxmlformats.org/officeDocument/2006/relationships/audio" Target="../media/media2.m4a"/><Relationship Id="rId6" Type="http://schemas.microsoft.com/office/2007/relationships/media" Target="../media/media2.m4a"/><Relationship Id="rId7" Type="http://schemas.openxmlformats.org/officeDocument/2006/relationships/audio" Target="../media/media3.m4a"/><Relationship Id="rId8" Type="http://schemas.microsoft.com/office/2007/relationships/media" Target="../media/media3.m4a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5.png"/><Relationship Id="rId5" Type="http://schemas.openxmlformats.org/officeDocument/2006/relationships/audio" Target="../media/media2.m4a"/><Relationship Id="rId6" Type="http://schemas.microsoft.com/office/2007/relationships/media" Target="../media/media2.m4a"/><Relationship Id="rId7" Type="http://schemas.openxmlformats.org/officeDocument/2006/relationships/audio" Target="../media/media3.m4a"/><Relationship Id="rId8" Type="http://schemas.microsoft.com/office/2007/relationships/media" Target="../media/media3.m4a"/><Relationship Id="rId9" Type="http://schemas.openxmlformats.org/officeDocument/2006/relationships/audio" Target="../media/media4.m4a"/><Relationship Id="rId10" Type="http://schemas.microsoft.com/office/2007/relationships/media" Target="../media/media4.m4a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audio" Target="../media/media5.m4a"/><Relationship Id="rId8" Type="http://schemas.microsoft.com/office/2007/relationships/media" Target="../media/media5.m4a"/><Relationship Id="rId9" Type="http://schemas.openxmlformats.org/officeDocument/2006/relationships/image" Target="../media/image15.png"/><Relationship Id="rId10" Type="http://schemas.openxmlformats.org/officeDocument/2006/relationships/audio" Target="../media/media6.m4a"/><Relationship Id="rId11" Type="http://schemas.microsoft.com/office/2007/relationships/media" Target="../media/media6.m4a"/><Relationship Id="rId12" Type="http://schemas.openxmlformats.org/officeDocument/2006/relationships/audio" Target="../media/media7.m4a"/><Relationship Id="rId13" Type="http://schemas.microsoft.com/office/2007/relationships/media" Target="../media/media7.m4a"/><Relationship Id="rId14" Type="http://schemas.openxmlformats.org/officeDocument/2006/relationships/audio" Target="../media/media8.m4a"/><Relationship Id="rId15" Type="http://schemas.microsoft.com/office/2007/relationships/media" Target="../media/media8.m4a"/><Relationship Id="rId16" Type="http://schemas.openxmlformats.org/officeDocument/2006/relationships/audio" Target="../media/media9.m4a"/><Relationship Id="rId17" Type="http://schemas.microsoft.com/office/2007/relationships/media" Target="../media/media9.m4a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audio" Target="../media/media10.m4a"/><Relationship Id="rId11" Type="http://schemas.microsoft.com/office/2007/relationships/media" Target="../media/media10.m4a"/><Relationship Id="rId12" Type="http://schemas.openxmlformats.org/officeDocument/2006/relationships/image" Target="../media/image15.png"/><Relationship Id="rId13" Type="http://schemas.openxmlformats.org/officeDocument/2006/relationships/audio" Target="../media/media11.m4a"/><Relationship Id="rId14" Type="http://schemas.microsoft.com/office/2007/relationships/media" Target="../media/media11.m4a"/><Relationship Id="rId15" Type="http://schemas.openxmlformats.org/officeDocument/2006/relationships/audio" Target="../media/media12.m4a"/><Relationship Id="rId16" Type="http://schemas.microsoft.com/office/2007/relationships/media" Target="../media/media12.m4a"/><Relationship Id="rId17" Type="http://schemas.openxmlformats.org/officeDocument/2006/relationships/audio" Target="../media/media13.m4a"/><Relationship Id="rId18" Type="http://schemas.microsoft.com/office/2007/relationships/media" Target="../media/media13.m4a"/><Relationship Id="rId19" Type="http://schemas.openxmlformats.org/officeDocument/2006/relationships/audio" Target="../media/media14.m4a"/><Relationship Id="rId20" Type="http://schemas.microsoft.com/office/2007/relationships/media" Target="../media/media14.m4a"/><Relationship Id="rId21" Type="http://schemas.openxmlformats.org/officeDocument/2006/relationships/audio" Target="../media/media15.m4a"/><Relationship Id="rId22" Type="http://schemas.microsoft.com/office/2007/relationships/media" Target="../media/media15.m4a"/><Relationship Id="rId23" Type="http://schemas.openxmlformats.org/officeDocument/2006/relationships/audio" Target="../media/media16.m4a"/><Relationship Id="rId24" Type="http://schemas.microsoft.com/office/2007/relationships/media" Target="../media/media16.m4a"/><Relationship Id="rId25" Type="http://schemas.openxmlformats.org/officeDocument/2006/relationships/audio" Target="../media/media17.m4a"/><Relationship Id="rId26" Type="http://schemas.microsoft.com/office/2007/relationships/media" Target="../media/media17.m4a"/><Relationship Id="rId27" Type="http://schemas.openxmlformats.org/officeDocument/2006/relationships/audio" Target="../media/media18.m4a"/><Relationship Id="rId28" Type="http://schemas.microsoft.com/office/2007/relationships/media" Target="../media/media18.m4a"/><Relationship Id="rId29" Type="http://schemas.openxmlformats.org/officeDocument/2006/relationships/image" Target="../media/image2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5.png"/><Relationship Id="rId5" Type="http://schemas.openxmlformats.org/officeDocument/2006/relationships/audio" Target="../media/media2.m4a"/><Relationship Id="rId6" Type="http://schemas.microsoft.com/office/2007/relationships/media" Target="../media/media2.m4a"/><Relationship Id="rId7" Type="http://schemas.openxmlformats.org/officeDocument/2006/relationships/audio" Target="../media/media3.m4a"/><Relationship Id="rId8" Type="http://schemas.microsoft.com/office/2007/relationships/media" Target="../media/media3.m4a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audio" Target="../media/media19.m4a"/><Relationship Id="rId10" Type="http://schemas.microsoft.com/office/2007/relationships/media" Target="../media/media19.m4a"/><Relationship Id="rId11" Type="http://schemas.openxmlformats.org/officeDocument/2006/relationships/image" Target="../media/image15.png"/><Relationship Id="rId12" Type="http://schemas.openxmlformats.org/officeDocument/2006/relationships/audio" Target="../media/media20.m4a"/><Relationship Id="rId13" Type="http://schemas.microsoft.com/office/2007/relationships/media" Target="../media/media20.m4a"/><Relationship Id="rId14" Type="http://schemas.openxmlformats.org/officeDocument/2006/relationships/audio" Target="../media/media21.m4a"/><Relationship Id="rId15" Type="http://schemas.microsoft.com/office/2007/relationships/media" Target="../media/media21.m4a"/><Relationship Id="rId16" Type="http://schemas.openxmlformats.org/officeDocument/2006/relationships/audio" Target="../media/media22.m4a"/><Relationship Id="rId17" Type="http://schemas.microsoft.com/office/2007/relationships/media" Target="../media/media22.m4a"/><Relationship Id="rId18" Type="http://schemas.openxmlformats.org/officeDocument/2006/relationships/audio" Target="../media/media23.m4a"/><Relationship Id="rId19" Type="http://schemas.microsoft.com/office/2007/relationships/media" Target="../media/media23.m4a"/><Relationship Id="rId20" Type="http://schemas.openxmlformats.org/officeDocument/2006/relationships/audio" Target="../media/media24.m4a"/><Relationship Id="rId21" Type="http://schemas.microsoft.com/office/2007/relationships/media" Target="../media/media24.m4a"/><Relationship Id="rId22" Type="http://schemas.openxmlformats.org/officeDocument/2006/relationships/audio" Target="../media/media25.m4a"/><Relationship Id="rId23" Type="http://schemas.microsoft.com/office/2007/relationships/media" Target="../media/media25.m4a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Lectur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Lecture </a:t>
            </a:r>
          </a:p>
        </p:txBody>
      </p:sp>
      <p:sp>
        <p:nvSpPr>
          <p:cNvPr id="205" name="m devant b et p (jour1)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 devant b et p (jour1)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epérage des graphèmes"/>
          <p:cNvSpPr txBox="1"/>
          <p:nvPr/>
        </p:nvSpPr>
        <p:spPr>
          <a:xfrm>
            <a:off x="2103088" y="506660"/>
            <a:ext cx="398363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2">
                    <a:lumOff val="-12103"/>
                  </a:schemeClr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Repérage des graphèmes</a:t>
            </a:r>
          </a:p>
        </p:txBody>
      </p:sp>
      <p:sp>
        <p:nvSpPr>
          <p:cNvPr id="561" name="Entoure dans les syllabes les lettres qui produisent les sons suivants :"/>
          <p:cNvSpPr txBox="1"/>
          <p:nvPr/>
        </p:nvSpPr>
        <p:spPr>
          <a:xfrm>
            <a:off x="124486" y="1340806"/>
            <a:ext cx="127558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Entoure dans les syllabes les lettres qui produisent les sons suivants : </a:t>
            </a:r>
          </a:p>
        </p:txBody>
      </p:sp>
      <p:sp>
        <p:nvSpPr>
          <p:cNvPr id="562" name="[ɑ̃]"/>
          <p:cNvSpPr txBox="1"/>
          <p:nvPr/>
        </p:nvSpPr>
        <p:spPr>
          <a:xfrm>
            <a:off x="2109983" y="2282914"/>
            <a:ext cx="899370" cy="718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500"/>
              </a:lnSpc>
              <a:spcBef>
                <a:spcPts val="1200"/>
              </a:spcBef>
              <a:defRPr sz="4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[ɑ̃] </a:t>
            </a:r>
          </a:p>
        </p:txBody>
      </p:sp>
      <p:pic>
        <p:nvPicPr>
          <p:cNvPr id="563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88091" y="2311300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[ɔ̃]"/>
          <p:cNvSpPr txBox="1"/>
          <p:nvPr/>
        </p:nvSpPr>
        <p:spPr>
          <a:xfrm>
            <a:off x="6564731" y="2282914"/>
            <a:ext cx="836861" cy="718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500"/>
              </a:lnSpc>
              <a:spcBef>
                <a:spcPts val="1200"/>
              </a:spcBef>
              <a:defRPr sz="4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[ɔ̃] </a:t>
            </a:r>
          </a:p>
        </p:txBody>
      </p:sp>
      <p:sp>
        <p:nvSpPr>
          <p:cNvPr id="565" name="[ɛ̃]"/>
          <p:cNvSpPr txBox="1"/>
          <p:nvPr/>
        </p:nvSpPr>
        <p:spPr>
          <a:xfrm>
            <a:off x="11188491" y="2282914"/>
            <a:ext cx="815281" cy="718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500"/>
              </a:lnSpc>
              <a:spcBef>
                <a:spcPts val="1200"/>
              </a:spcBef>
              <a:defRPr sz="4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[ɛ̃] </a:t>
            </a:r>
          </a:p>
        </p:txBody>
      </p:sp>
      <p:pic>
        <p:nvPicPr>
          <p:cNvPr id="566" name="Enregistrement audio.m4a" descr="Enregistrement audio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22492" y="230962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Enregistrement audio.m4a" descr="Enregistrement audio.m4a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218865" y="2299976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Que remarques-tu ?"/>
          <p:cNvSpPr txBox="1"/>
          <p:nvPr/>
        </p:nvSpPr>
        <p:spPr>
          <a:xfrm>
            <a:off x="4915269" y="8385802"/>
            <a:ext cx="413578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Que remarques-tu ?</a:t>
            </a:r>
          </a:p>
        </p:txBody>
      </p:sp>
      <p:sp>
        <p:nvSpPr>
          <p:cNvPr id="569" name="il tombe"/>
          <p:cNvSpPr txBox="1"/>
          <p:nvPr/>
        </p:nvSpPr>
        <p:spPr>
          <a:xfrm>
            <a:off x="1275587" y="4409722"/>
            <a:ext cx="177343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il tombe</a:t>
            </a:r>
          </a:p>
        </p:txBody>
      </p:sp>
      <p:sp>
        <p:nvSpPr>
          <p:cNvPr id="570" name="bondir"/>
          <p:cNvSpPr txBox="1"/>
          <p:nvPr/>
        </p:nvSpPr>
        <p:spPr>
          <a:xfrm>
            <a:off x="1422864" y="5302748"/>
            <a:ext cx="147072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bondir</a:t>
            </a:r>
          </a:p>
        </p:txBody>
      </p:sp>
      <p:sp>
        <p:nvSpPr>
          <p:cNvPr id="571" name="un timbre"/>
          <p:cNvSpPr txBox="1"/>
          <p:nvPr/>
        </p:nvSpPr>
        <p:spPr>
          <a:xfrm>
            <a:off x="766098" y="6473510"/>
            <a:ext cx="211656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timbre</a:t>
            </a:r>
          </a:p>
        </p:txBody>
      </p:sp>
      <p:sp>
        <p:nvSpPr>
          <p:cNvPr id="572" name="Robin"/>
          <p:cNvSpPr txBox="1"/>
          <p:nvPr/>
        </p:nvSpPr>
        <p:spPr>
          <a:xfrm>
            <a:off x="1564292" y="7644271"/>
            <a:ext cx="134168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Robin</a:t>
            </a:r>
          </a:p>
        </p:txBody>
      </p:sp>
      <p:sp>
        <p:nvSpPr>
          <p:cNvPr id="573" name="Carré"/>
          <p:cNvSpPr/>
          <p:nvPr/>
        </p:nvSpPr>
        <p:spPr>
          <a:xfrm>
            <a:off x="3848729" y="408587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74" name="Carré"/>
          <p:cNvSpPr/>
          <p:nvPr/>
        </p:nvSpPr>
        <p:spPr>
          <a:xfrm>
            <a:off x="4811202" y="408587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75" name="tom"/>
          <p:cNvSpPr txBox="1"/>
          <p:nvPr/>
        </p:nvSpPr>
        <p:spPr>
          <a:xfrm>
            <a:off x="3931812" y="4096108"/>
            <a:ext cx="722834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tom</a:t>
            </a:r>
          </a:p>
        </p:txBody>
      </p:sp>
      <p:sp>
        <p:nvSpPr>
          <p:cNvPr id="576" name="be"/>
          <p:cNvSpPr txBox="1"/>
          <p:nvPr/>
        </p:nvSpPr>
        <p:spPr>
          <a:xfrm>
            <a:off x="5037160" y="4079522"/>
            <a:ext cx="43708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be</a:t>
            </a:r>
          </a:p>
        </p:txBody>
      </p:sp>
      <p:sp>
        <p:nvSpPr>
          <p:cNvPr id="577" name="un ruban"/>
          <p:cNvSpPr txBox="1"/>
          <p:nvPr/>
        </p:nvSpPr>
        <p:spPr>
          <a:xfrm>
            <a:off x="7483820" y="4042979"/>
            <a:ext cx="20748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ruban </a:t>
            </a:r>
          </a:p>
        </p:txBody>
      </p:sp>
      <p:sp>
        <p:nvSpPr>
          <p:cNvPr id="578" name="le tambour"/>
          <p:cNvSpPr txBox="1"/>
          <p:nvPr/>
        </p:nvSpPr>
        <p:spPr>
          <a:xfrm>
            <a:off x="7227304" y="5202009"/>
            <a:ext cx="232015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tambour</a:t>
            </a:r>
          </a:p>
        </p:txBody>
      </p:sp>
      <p:sp>
        <p:nvSpPr>
          <p:cNvPr id="579" name="novembre"/>
          <p:cNvSpPr txBox="1"/>
          <p:nvPr/>
        </p:nvSpPr>
        <p:spPr>
          <a:xfrm>
            <a:off x="7226589" y="6986431"/>
            <a:ext cx="214602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novembre</a:t>
            </a:r>
          </a:p>
        </p:txBody>
      </p:sp>
      <p:sp>
        <p:nvSpPr>
          <p:cNvPr id="580" name="Ligne"/>
          <p:cNvSpPr/>
          <p:nvPr/>
        </p:nvSpPr>
        <p:spPr>
          <a:xfrm flipV="1">
            <a:off x="6997879" y="3425752"/>
            <a:ext cx="1" cy="4807096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81" name="Carré"/>
          <p:cNvSpPr/>
          <p:nvPr/>
        </p:nvSpPr>
        <p:spPr>
          <a:xfrm>
            <a:off x="3843810" y="5036048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82" name="Carré"/>
          <p:cNvSpPr/>
          <p:nvPr/>
        </p:nvSpPr>
        <p:spPr>
          <a:xfrm>
            <a:off x="4806283" y="5036048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83" name="bon"/>
          <p:cNvSpPr txBox="1"/>
          <p:nvPr/>
        </p:nvSpPr>
        <p:spPr>
          <a:xfrm>
            <a:off x="3944953" y="5046284"/>
            <a:ext cx="68671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bon</a:t>
            </a:r>
          </a:p>
        </p:txBody>
      </p:sp>
      <p:sp>
        <p:nvSpPr>
          <p:cNvPr id="584" name="dir"/>
          <p:cNvSpPr txBox="1"/>
          <p:nvPr/>
        </p:nvSpPr>
        <p:spPr>
          <a:xfrm>
            <a:off x="4935087" y="5029698"/>
            <a:ext cx="631394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dir</a:t>
            </a:r>
          </a:p>
        </p:txBody>
      </p:sp>
      <p:sp>
        <p:nvSpPr>
          <p:cNvPr id="585" name="Carré"/>
          <p:cNvSpPr/>
          <p:nvPr/>
        </p:nvSpPr>
        <p:spPr>
          <a:xfrm>
            <a:off x="3827438" y="634333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86" name="Carré"/>
          <p:cNvSpPr/>
          <p:nvPr/>
        </p:nvSpPr>
        <p:spPr>
          <a:xfrm>
            <a:off x="4789911" y="634333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87" name="tim"/>
          <p:cNvSpPr txBox="1"/>
          <p:nvPr/>
        </p:nvSpPr>
        <p:spPr>
          <a:xfrm>
            <a:off x="3944126" y="6353571"/>
            <a:ext cx="65562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tim</a:t>
            </a:r>
          </a:p>
        </p:txBody>
      </p:sp>
      <p:sp>
        <p:nvSpPr>
          <p:cNvPr id="588" name="bre"/>
          <p:cNvSpPr txBox="1"/>
          <p:nvPr/>
        </p:nvSpPr>
        <p:spPr>
          <a:xfrm>
            <a:off x="4924429" y="6336985"/>
            <a:ext cx="61996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bre</a:t>
            </a:r>
          </a:p>
        </p:txBody>
      </p:sp>
      <p:sp>
        <p:nvSpPr>
          <p:cNvPr id="589" name="Carré"/>
          <p:cNvSpPr/>
          <p:nvPr/>
        </p:nvSpPr>
        <p:spPr>
          <a:xfrm>
            <a:off x="3848729" y="7306133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90" name="Carré"/>
          <p:cNvSpPr/>
          <p:nvPr/>
        </p:nvSpPr>
        <p:spPr>
          <a:xfrm>
            <a:off x="4811202" y="7306133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91" name="Ro"/>
          <p:cNvSpPr txBox="1"/>
          <p:nvPr/>
        </p:nvSpPr>
        <p:spPr>
          <a:xfrm>
            <a:off x="3943013" y="7316369"/>
            <a:ext cx="700432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Ro</a:t>
            </a:r>
          </a:p>
        </p:txBody>
      </p:sp>
      <p:sp>
        <p:nvSpPr>
          <p:cNvPr id="592" name="bin"/>
          <p:cNvSpPr txBox="1"/>
          <p:nvPr/>
        </p:nvSpPr>
        <p:spPr>
          <a:xfrm>
            <a:off x="4945949" y="7299783"/>
            <a:ext cx="619507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bin</a:t>
            </a:r>
          </a:p>
        </p:txBody>
      </p:sp>
      <p:sp>
        <p:nvSpPr>
          <p:cNvPr id="593" name="Carré"/>
          <p:cNvSpPr/>
          <p:nvPr/>
        </p:nvSpPr>
        <p:spPr>
          <a:xfrm>
            <a:off x="9646618" y="3909629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94" name="Carré"/>
          <p:cNvSpPr/>
          <p:nvPr/>
        </p:nvSpPr>
        <p:spPr>
          <a:xfrm>
            <a:off x="10609091" y="3909629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95" name="ru"/>
          <p:cNvSpPr txBox="1"/>
          <p:nvPr/>
        </p:nvSpPr>
        <p:spPr>
          <a:xfrm>
            <a:off x="9834401" y="3919864"/>
            <a:ext cx="513436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ru</a:t>
            </a:r>
          </a:p>
        </p:txBody>
      </p:sp>
      <p:sp>
        <p:nvSpPr>
          <p:cNvPr id="596" name="ban"/>
          <p:cNvSpPr txBox="1"/>
          <p:nvPr/>
        </p:nvSpPr>
        <p:spPr>
          <a:xfrm>
            <a:off x="10692861" y="3903279"/>
            <a:ext cx="721462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ban</a:t>
            </a:r>
          </a:p>
        </p:txBody>
      </p:sp>
      <p:sp>
        <p:nvSpPr>
          <p:cNvPr id="597" name="Carré"/>
          <p:cNvSpPr/>
          <p:nvPr/>
        </p:nvSpPr>
        <p:spPr>
          <a:xfrm>
            <a:off x="9647005" y="6842845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98" name="Carré"/>
          <p:cNvSpPr/>
          <p:nvPr/>
        </p:nvSpPr>
        <p:spPr>
          <a:xfrm>
            <a:off x="10609478" y="6842845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99" name="no"/>
          <p:cNvSpPr txBox="1"/>
          <p:nvPr/>
        </p:nvSpPr>
        <p:spPr>
          <a:xfrm>
            <a:off x="9827244" y="6853081"/>
            <a:ext cx="52852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no</a:t>
            </a:r>
          </a:p>
        </p:txBody>
      </p:sp>
      <p:sp>
        <p:nvSpPr>
          <p:cNvPr id="600" name="vem"/>
          <p:cNvSpPr txBox="1"/>
          <p:nvPr/>
        </p:nvSpPr>
        <p:spPr>
          <a:xfrm>
            <a:off x="10660786" y="6836495"/>
            <a:ext cx="786385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vem</a:t>
            </a:r>
          </a:p>
        </p:txBody>
      </p:sp>
      <p:sp>
        <p:nvSpPr>
          <p:cNvPr id="601" name="Carré"/>
          <p:cNvSpPr/>
          <p:nvPr/>
        </p:nvSpPr>
        <p:spPr>
          <a:xfrm>
            <a:off x="11571951" y="6842845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02" name="bre"/>
          <p:cNvSpPr txBox="1"/>
          <p:nvPr/>
        </p:nvSpPr>
        <p:spPr>
          <a:xfrm>
            <a:off x="11670150" y="6836495"/>
            <a:ext cx="61996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bre</a:t>
            </a:r>
          </a:p>
        </p:txBody>
      </p:sp>
      <p:sp>
        <p:nvSpPr>
          <p:cNvPr id="603" name="Carré"/>
          <p:cNvSpPr/>
          <p:nvPr/>
        </p:nvSpPr>
        <p:spPr>
          <a:xfrm>
            <a:off x="9771019" y="500804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04" name="Carré"/>
          <p:cNvSpPr/>
          <p:nvPr/>
        </p:nvSpPr>
        <p:spPr>
          <a:xfrm>
            <a:off x="10733492" y="500804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05" name="tam"/>
          <p:cNvSpPr txBox="1"/>
          <p:nvPr/>
        </p:nvSpPr>
        <p:spPr>
          <a:xfrm>
            <a:off x="9836728" y="5018280"/>
            <a:ext cx="757582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tam</a:t>
            </a:r>
          </a:p>
        </p:txBody>
      </p:sp>
      <p:sp>
        <p:nvSpPr>
          <p:cNvPr id="606" name="bour"/>
          <p:cNvSpPr txBox="1"/>
          <p:nvPr/>
        </p:nvSpPr>
        <p:spPr>
          <a:xfrm>
            <a:off x="10750738" y="5001694"/>
            <a:ext cx="854508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bour</a:t>
            </a:r>
          </a:p>
        </p:txBody>
      </p:sp>
      <p:sp>
        <p:nvSpPr>
          <p:cNvPr id="607" name="Ligne"/>
          <p:cNvSpPr/>
          <p:nvPr/>
        </p:nvSpPr>
        <p:spPr>
          <a:xfrm>
            <a:off x="893779" y="6126175"/>
            <a:ext cx="11182308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988" fill="hold"/>
                                        <p:tgtEl>
                                          <p:spTgt spid="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18321" fill="hold"/>
                                        <p:tgtEl>
                                          <p:spTgt spid="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71655" fill="hold"/>
                                        <p:tgtEl>
                                          <p:spTgt spid="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566"/>
                </p:tgtEl>
              </p:cMediaNode>
            </p:audio>
            <p:audio isNarration="0">
              <p:cMediaNode mute="0" showWhenStopped="0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563"/>
                </p:tgtEl>
              </p:cMediaNode>
            </p:audio>
            <p:audio isNarration="0">
              <p:cMediaNode mute="0" showWhenStopped="0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56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Repérage des graphèmes"/>
          <p:cNvSpPr txBox="1"/>
          <p:nvPr/>
        </p:nvSpPr>
        <p:spPr>
          <a:xfrm>
            <a:off x="2103088" y="506660"/>
            <a:ext cx="398363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2">
                    <a:lumOff val="-12103"/>
                  </a:schemeClr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Repérage des graphèmes</a:t>
            </a:r>
          </a:p>
        </p:txBody>
      </p:sp>
      <p:sp>
        <p:nvSpPr>
          <p:cNvPr id="610" name="Entoure dans les syllabes les lettres qui produisent les sons suivants :"/>
          <p:cNvSpPr txBox="1"/>
          <p:nvPr/>
        </p:nvSpPr>
        <p:spPr>
          <a:xfrm>
            <a:off x="124486" y="1340806"/>
            <a:ext cx="127558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Entoure dans les syllabes les lettres qui produisent les sons suivants : </a:t>
            </a:r>
          </a:p>
        </p:txBody>
      </p:sp>
      <p:sp>
        <p:nvSpPr>
          <p:cNvPr id="611" name="Que remarques-tu ?"/>
          <p:cNvSpPr txBox="1"/>
          <p:nvPr/>
        </p:nvSpPr>
        <p:spPr>
          <a:xfrm>
            <a:off x="4915269" y="6820285"/>
            <a:ext cx="413578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Que remarques-tu ?</a:t>
            </a:r>
          </a:p>
        </p:txBody>
      </p:sp>
      <p:sp>
        <p:nvSpPr>
          <p:cNvPr id="612" name="CORRECTION"/>
          <p:cNvSpPr txBox="1"/>
          <p:nvPr/>
        </p:nvSpPr>
        <p:spPr>
          <a:xfrm>
            <a:off x="9532052" y="200493"/>
            <a:ext cx="313387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CORRECTION</a:t>
            </a:r>
          </a:p>
        </p:txBody>
      </p:sp>
      <p:pic>
        <p:nvPicPr>
          <p:cNvPr id="613" name="Dans tous ces mots il y a la lettre b, placée soit avant ou après les sons entourés. Quand la lettre b est placée après le son entouré, celui-ci s’écrit avec un m au lieu d’un n. Dans tous ces mots il y a la lettre b, placée soit avant ou après les sons entourés. Quand la lettre b est placée après le son entouré, celui-ci s’écrit avec un m au lieu d’un n. " descr="Dans tous ces mots il y a la lettre b, placée soit avant ou après les sons entourés. Quand la lettre b est placée après le son entouré, celui-ci s’écrit avec un m au lieu d’un n. Dans tous ces mots il y a la lettre b, placée soit avant ou après les sons entourés. Quand la lettre b est placée après le son entouré, celui-ci s’écrit avec un m au lieu d’un n.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134" y="7298110"/>
            <a:ext cx="11650531" cy="2032001"/>
          </a:xfrm>
          <a:prstGeom prst="rect">
            <a:avLst/>
          </a:prstGeom>
        </p:spPr>
      </p:pic>
      <p:sp>
        <p:nvSpPr>
          <p:cNvPr id="614" name="il tombe"/>
          <p:cNvSpPr txBox="1"/>
          <p:nvPr/>
        </p:nvSpPr>
        <p:spPr>
          <a:xfrm>
            <a:off x="1224787" y="2931661"/>
            <a:ext cx="17734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il tombe</a:t>
            </a:r>
          </a:p>
        </p:txBody>
      </p:sp>
      <p:sp>
        <p:nvSpPr>
          <p:cNvPr id="615" name="bondir"/>
          <p:cNvSpPr txBox="1"/>
          <p:nvPr/>
        </p:nvSpPr>
        <p:spPr>
          <a:xfrm>
            <a:off x="1372064" y="3824686"/>
            <a:ext cx="147072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bondir</a:t>
            </a:r>
          </a:p>
        </p:txBody>
      </p:sp>
      <p:sp>
        <p:nvSpPr>
          <p:cNvPr id="616" name="un timbre"/>
          <p:cNvSpPr txBox="1"/>
          <p:nvPr/>
        </p:nvSpPr>
        <p:spPr>
          <a:xfrm>
            <a:off x="715298" y="4995448"/>
            <a:ext cx="211656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timbre</a:t>
            </a:r>
          </a:p>
        </p:txBody>
      </p:sp>
      <p:sp>
        <p:nvSpPr>
          <p:cNvPr id="617" name="Robin"/>
          <p:cNvSpPr txBox="1"/>
          <p:nvPr/>
        </p:nvSpPr>
        <p:spPr>
          <a:xfrm>
            <a:off x="1513492" y="6166209"/>
            <a:ext cx="134168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Robin</a:t>
            </a:r>
          </a:p>
        </p:txBody>
      </p:sp>
      <p:sp>
        <p:nvSpPr>
          <p:cNvPr id="618" name="Carré"/>
          <p:cNvSpPr/>
          <p:nvPr/>
        </p:nvSpPr>
        <p:spPr>
          <a:xfrm>
            <a:off x="3797928" y="260781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19" name="Carré"/>
          <p:cNvSpPr/>
          <p:nvPr/>
        </p:nvSpPr>
        <p:spPr>
          <a:xfrm>
            <a:off x="4760401" y="260781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20" name="tom"/>
          <p:cNvSpPr txBox="1"/>
          <p:nvPr/>
        </p:nvSpPr>
        <p:spPr>
          <a:xfrm>
            <a:off x="3881012" y="2618046"/>
            <a:ext cx="72283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tom</a:t>
            </a:r>
          </a:p>
        </p:txBody>
      </p:sp>
      <p:sp>
        <p:nvSpPr>
          <p:cNvPr id="621" name="be"/>
          <p:cNvSpPr txBox="1"/>
          <p:nvPr/>
        </p:nvSpPr>
        <p:spPr>
          <a:xfrm>
            <a:off x="4986360" y="2601461"/>
            <a:ext cx="437084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be</a:t>
            </a:r>
          </a:p>
        </p:txBody>
      </p:sp>
      <p:sp>
        <p:nvSpPr>
          <p:cNvPr id="622" name="un ruban"/>
          <p:cNvSpPr txBox="1"/>
          <p:nvPr/>
        </p:nvSpPr>
        <p:spPr>
          <a:xfrm>
            <a:off x="7433020" y="2564917"/>
            <a:ext cx="20748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ruban </a:t>
            </a:r>
          </a:p>
        </p:txBody>
      </p:sp>
      <p:sp>
        <p:nvSpPr>
          <p:cNvPr id="623" name="le tambour"/>
          <p:cNvSpPr txBox="1"/>
          <p:nvPr/>
        </p:nvSpPr>
        <p:spPr>
          <a:xfrm>
            <a:off x="7176504" y="3723947"/>
            <a:ext cx="232015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tambour</a:t>
            </a:r>
          </a:p>
        </p:txBody>
      </p:sp>
      <p:sp>
        <p:nvSpPr>
          <p:cNvPr id="624" name="novembre"/>
          <p:cNvSpPr txBox="1"/>
          <p:nvPr/>
        </p:nvSpPr>
        <p:spPr>
          <a:xfrm>
            <a:off x="7175789" y="5508369"/>
            <a:ext cx="214602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novembre</a:t>
            </a:r>
          </a:p>
        </p:txBody>
      </p:sp>
      <p:sp>
        <p:nvSpPr>
          <p:cNvPr id="625" name="Ligne"/>
          <p:cNvSpPr/>
          <p:nvPr/>
        </p:nvSpPr>
        <p:spPr>
          <a:xfrm flipV="1">
            <a:off x="6947078" y="1947690"/>
            <a:ext cx="1" cy="4807096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26" name="Carré"/>
          <p:cNvSpPr/>
          <p:nvPr/>
        </p:nvSpPr>
        <p:spPr>
          <a:xfrm>
            <a:off x="3793010" y="355798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27" name="Carré"/>
          <p:cNvSpPr/>
          <p:nvPr/>
        </p:nvSpPr>
        <p:spPr>
          <a:xfrm>
            <a:off x="4755483" y="355798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28" name="bon"/>
          <p:cNvSpPr txBox="1"/>
          <p:nvPr/>
        </p:nvSpPr>
        <p:spPr>
          <a:xfrm>
            <a:off x="3894153" y="3568222"/>
            <a:ext cx="68671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bon</a:t>
            </a:r>
          </a:p>
        </p:txBody>
      </p:sp>
      <p:sp>
        <p:nvSpPr>
          <p:cNvPr id="629" name="dir"/>
          <p:cNvSpPr txBox="1"/>
          <p:nvPr/>
        </p:nvSpPr>
        <p:spPr>
          <a:xfrm>
            <a:off x="4884286" y="3551636"/>
            <a:ext cx="63139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dir</a:t>
            </a:r>
          </a:p>
        </p:txBody>
      </p:sp>
      <p:sp>
        <p:nvSpPr>
          <p:cNvPr id="630" name="Carré"/>
          <p:cNvSpPr/>
          <p:nvPr/>
        </p:nvSpPr>
        <p:spPr>
          <a:xfrm>
            <a:off x="3776638" y="4865273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31" name="Carré"/>
          <p:cNvSpPr/>
          <p:nvPr/>
        </p:nvSpPr>
        <p:spPr>
          <a:xfrm>
            <a:off x="4739111" y="4865273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32" name="tim"/>
          <p:cNvSpPr txBox="1"/>
          <p:nvPr/>
        </p:nvSpPr>
        <p:spPr>
          <a:xfrm>
            <a:off x="3893325" y="4875509"/>
            <a:ext cx="655626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tim</a:t>
            </a:r>
          </a:p>
        </p:txBody>
      </p:sp>
      <p:sp>
        <p:nvSpPr>
          <p:cNvPr id="633" name="bre"/>
          <p:cNvSpPr txBox="1"/>
          <p:nvPr/>
        </p:nvSpPr>
        <p:spPr>
          <a:xfrm>
            <a:off x="4873629" y="4858923"/>
            <a:ext cx="619964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bre</a:t>
            </a:r>
          </a:p>
        </p:txBody>
      </p:sp>
      <p:sp>
        <p:nvSpPr>
          <p:cNvPr id="634" name="Carré"/>
          <p:cNvSpPr/>
          <p:nvPr/>
        </p:nvSpPr>
        <p:spPr>
          <a:xfrm>
            <a:off x="3797928" y="582807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35" name="Carré"/>
          <p:cNvSpPr/>
          <p:nvPr/>
        </p:nvSpPr>
        <p:spPr>
          <a:xfrm>
            <a:off x="4760401" y="582807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36" name="Ro"/>
          <p:cNvSpPr txBox="1"/>
          <p:nvPr/>
        </p:nvSpPr>
        <p:spPr>
          <a:xfrm>
            <a:off x="3892213" y="5838307"/>
            <a:ext cx="700431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Ro</a:t>
            </a:r>
          </a:p>
        </p:txBody>
      </p:sp>
      <p:sp>
        <p:nvSpPr>
          <p:cNvPr id="637" name="bin"/>
          <p:cNvSpPr txBox="1"/>
          <p:nvPr/>
        </p:nvSpPr>
        <p:spPr>
          <a:xfrm>
            <a:off x="4895148" y="5821722"/>
            <a:ext cx="619507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bin</a:t>
            </a:r>
          </a:p>
        </p:txBody>
      </p:sp>
      <p:sp>
        <p:nvSpPr>
          <p:cNvPr id="638" name="Carré"/>
          <p:cNvSpPr/>
          <p:nvPr/>
        </p:nvSpPr>
        <p:spPr>
          <a:xfrm>
            <a:off x="9595818" y="2431567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39" name="Carré"/>
          <p:cNvSpPr/>
          <p:nvPr/>
        </p:nvSpPr>
        <p:spPr>
          <a:xfrm>
            <a:off x="10558291" y="2431567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40" name="ru"/>
          <p:cNvSpPr txBox="1"/>
          <p:nvPr/>
        </p:nvSpPr>
        <p:spPr>
          <a:xfrm>
            <a:off x="9783601" y="2441803"/>
            <a:ext cx="513436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ru</a:t>
            </a:r>
          </a:p>
        </p:txBody>
      </p:sp>
      <p:sp>
        <p:nvSpPr>
          <p:cNvPr id="641" name="ban"/>
          <p:cNvSpPr txBox="1"/>
          <p:nvPr/>
        </p:nvSpPr>
        <p:spPr>
          <a:xfrm>
            <a:off x="10642061" y="2425217"/>
            <a:ext cx="721462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ban</a:t>
            </a:r>
          </a:p>
        </p:txBody>
      </p:sp>
      <p:sp>
        <p:nvSpPr>
          <p:cNvPr id="642" name="Carré"/>
          <p:cNvSpPr/>
          <p:nvPr/>
        </p:nvSpPr>
        <p:spPr>
          <a:xfrm>
            <a:off x="9596205" y="536478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43" name="Carré"/>
          <p:cNvSpPr/>
          <p:nvPr/>
        </p:nvSpPr>
        <p:spPr>
          <a:xfrm>
            <a:off x="10558678" y="536478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44" name="no"/>
          <p:cNvSpPr txBox="1"/>
          <p:nvPr/>
        </p:nvSpPr>
        <p:spPr>
          <a:xfrm>
            <a:off x="9776444" y="5375019"/>
            <a:ext cx="52852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no</a:t>
            </a:r>
          </a:p>
        </p:txBody>
      </p:sp>
      <p:sp>
        <p:nvSpPr>
          <p:cNvPr id="645" name="vem"/>
          <p:cNvSpPr txBox="1"/>
          <p:nvPr/>
        </p:nvSpPr>
        <p:spPr>
          <a:xfrm>
            <a:off x="10609986" y="5358434"/>
            <a:ext cx="78638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vem</a:t>
            </a:r>
          </a:p>
        </p:txBody>
      </p:sp>
      <p:sp>
        <p:nvSpPr>
          <p:cNvPr id="646" name="Carré"/>
          <p:cNvSpPr/>
          <p:nvPr/>
        </p:nvSpPr>
        <p:spPr>
          <a:xfrm>
            <a:off x="11521151" y="536478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47" name="bre"/>
          <p:cNvSpPr txBox="1"/>
          <p:nvPr/>
        </p:nvSpPr>
        <p:spPr>
          <a:xfrm>
            <a:off x="11619350" y="5358434"/>
            <a:ext cx="619964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bre</a:t>
            </a:r>
          </a:p>
        </p:txBody>
      </p:sp>
      <p:sp>
        <p:nvSpPr>
          <p:cNvPr id="648" name="Carré"/>
          <p:cNvSpPr/>
          <p:nvPr/>
        </p:nvSpPr>
        <p:spPr>
          <a:xfrm>
            <a:off x="9720219" y="352998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49" name="Carré"/>
          <p:cNvSpPr/>
          <p:nvPr/>
        </p:nvSpPr>
        <p:spPr>
          <a:xfrm>
            <a:off x="10682692" y="352998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50" name="tam"/>
          <p:cNvSpPr txBox="1"/>
          <p:nvPr/>
        </p:nvSpPr>
        <p:spPr>
          <a:xfrm>
            <a:off x="9785928" y="3540218"/>
            <a:ext cx="757582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tam</a:t>
            </a:r>
          </a:p>
        </p:txBody>
      </p:sp>
      <p:sp>
        <p:nvSpPr>
          <p:cNvPr id="651" name="bour"/>
          <p:cNvSpPr txBox="1"/>
          <p:nvPr/>
        </p:nvSpPr>
        <p:spPr>
          <a:xfrm>
            <a:off x="10699938" y="3523632"/>
            <a:ext cx="854508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bour</a:t>
            </a:r>
          </a:p>
        </p:txBody>
      </p:sp>
      <p:sp>
        <p:nvSpPr>
          <p:cNvPr id="652" name="Ligne"/>
          <p:cNvSpPr/>
          <p:nvPr/>
        </p:nvSpPr>
        <p:spPr>
          <a:xfrm>
            <a:off x="842979" y="4648113"/>
            <a:ext cx="11182307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53" name="Ovale"/>
          <p:cNvSpPr/>
          <p:nvPr/>
        </p:nvSpPr>
        <p:spPr>
          <a:xfrm>
            <a:off x="4034843" y="2685213"/>
            <a:ext cx="539100" cy="783811"/>
          </a:xfrm>
          <a:prstGeom prst="ellipse">
            <a:avLst/>
          </a:prstGeom>
          <a:ln w="50800">
            <a:solidFill>
              <a:schemeClr val="accent4">
                <a:hueOff val="76612"/>
                <a:satOff val="28138"/>
                <a:lumOff val="-3162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54" name="Ovale"/>
          <p:cNvSpPr/>
          <p:nvPr/>
        </p:nvSpPr>
        <p:spPr>
          <a:xfrm>
            <a:off x="4066824" y="3672474"/>
            <a:ext cx="539100" cy="783812"/>
          </a:xfrm>
          <a:prstGeom prst="ellipse">
            <a:avLst/>
          </a:prstGeom>
          <a:ln w="50800">
            <a:solidFill>
              <a:schemeClr val="accent4">
                <a:hueOff val="76612"/>
                <a:satOff val="28138"/>
                <a:lumOff val="-3162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55" name="Ovale"/>
          <p:cNvSpPr/>
          <p:nvPr/>
        </p:nvSpPr>
        <p:spPr>
          <a:xfrm>
            <a:off x="4011327" y="4975379"/>
            <a:ext cx="539100" cy="783811"/>
          </a:xfrm>
          <a:prstGeom prst="ellipse">
            <a:avLst/>
          </a:prstGeom>
          <a:ln w="50800">
            <a:solidFill>
              <a:schemeClr val="accent2">
                <a:lumOff val="-2374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56" name="Ovale"/>
          <p:cNvSpPr/>
          <p:nvPr/>
        </p:nvSpPr>
        <p:spPr>
          <a:xfrm>
            <a:off x="5084902" y="5854700"/>
            <a:ext cx="539100" cy="783811"/>
          </a:xfrm>
          <a:prstGeom prst="ellipse">
            <a:avLst/>
          </a:prstGeom>
          <a:ln w="50800">
            <a:solidFill>
              <a:schemeClr val="accent2">
                <a:lumOff val="-2374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57" name="Ovale"/>
          <p:cNvSpPr/>
          <p:nvPr/>
        </p:nvSpPr>
        <p:spPr>
          <a:xfrm>
            <a:off x="10829439" y="2436822"/>
            <a:ext cx="539101" cy="783811"/>
          </a:xfrm>
          <a:prstGeom prst="ellips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58" name="Ovale"/>
          <p:cNvSpPr/>
          <p:nvPr/>
        </p:nvSpPr>
        <p:spPr>
          <a:xfrm>
            <a:off x="9920706" y="3565992"/>
            <a:ext cx="539100" cy="783811"/>
          </a:xfrm>
          <a:prstGeom prst="ellips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659" name="Ovale"/>
          <p:cNvSpPr/>
          <p:nvPr/>
        </p:nvSpPr>
        <p:spPr>
          <a:xfrm>
            <a:off x="10833679" y="5473582"/>
            <a:ext cx="539101" cy="783812"/>
          </a:xfrm>
          <a:prstGeom prst="ellips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ctivité 1 : Recherche de graphèmes"/>
          <p:cNvSpPr txBox="1"/>
          <p:nvPr>
            <p:ph type="title"/>
          </p:nvPr>
        </p:nvSpPr>
        <p:spPr>
          <a:xfrm>
            <a:off x="1270000" y="254000"/>
            <a:ext cx="5570042" cy="1051422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</a:lstStyle>
          <a:p>
            <a:pPr/>
            <a:r>
              <a:t>Activité 1 : Recherche de graphèmes</a:t>
            </a:r>
          </a:p>
        </p:txBody>
      </p:sp>
      <p:sp>
        <p:nvSpPr>
          <p:cNvPr id="208" name="Déplace les cartons lettre pour former les sons demandés :"/>
          <p:cNvSpPr txBox="1"/>
          <p:nvPr/>
        </p:nvSpPr>
        <p:spPr>
          <a:xfrm>
            <a:off x="905941" y="2360993"/>
            <a:ext cx="1119291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 u="sng"/>
            </a:lvl1pPr>
          </a:lstStyle>
          <a:p>
            <a:pPr/>
            <a:r>
              <a:t>Déplace les cartons lettre pour former les sons demandés :</a:t>
            </a:r>
          </a:p>
        </p:txBody>
      </p:sp>
      <p:sp>
        <p:nvSpPr>
          <p:cNvPr id="209" name="Ligne"/>
          <p:cNvSpPr/>
          <p:nvPr/>
        </p:nvSpPr>
        <p:spPr>
          <a:xfrm>
            <a:off x="3146055" y="4064264"/>
            <a:ext cx="1897701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0" name="Ligne"/>
          <p:cNvSpPr/>
          <p:nvPr/>
        </p:nvSpPr>
        <p:spPr>
          <a:xfrm>
            <a:off x="5824755" y="4064264"/>
            <a:ext cx="1897700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1" name="Ligne"/>
          <p:cNvSpPr/>
          <p:nvPr/>
        </p:nvSpPr>
        <p:spPr>
          <a:xfrm>
            <a:off x="3106170" y="5537199"/>
            <a:ext cx="1897701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2" name="Ligne"/>
          <p:cNvSpPr/>
          <p:nvPr/>
        </p:nvSpPr>
        <p:spPr>
          <a:xfrm>
            <a:off x="3106170" y="7010134"/>
            <a:ext cx="1897701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3" name="Ligne"/>
          <p:cNvSpPr/>
          <p:nvPr/>
        </p:nvSpPr>
        <p:spPr>
          <a:xfrm>
            <a:off x="5458300" y="7010134"/>
            <a:ext cx="1897700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4" name="Ligne"/>
          <p:cNvSpPr/>
          <p:nvPr/>
        </p:nvSpPr>
        <p:spPr>
          <a:xfrm>
            <a:off x="7711413" y="7010134"/>
            <a:ext cx="1897700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5" name="Ligne"/>
          <p:cNvSpPr/>
          <p:nvPr/>
        </p:nvSpPr>
        <p:spPr>
          <a:xfrm>
            <a:off x="9982698" y="7010134"/>
            <a:ext cx="1897700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pic>
        <p:nvPicPr>
          <p:cNvPr id="216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77557" y="322570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Enregistrement audio.m4a" descr="Enregistrement audio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77557" y="476958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Enregistrement audio.m4a" descr="Enregistrement audio.m4a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99000" y="6334914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20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21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22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23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24" name="A"/>
          <p:cNvSpPr txBox="1"/>
          <p:nvPr/>
        </p:nvSpPr>
        <p:spPr>
          <a:xfrm>
            <a:off x="3547226" y="3245541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25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6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7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8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9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30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31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32" name="N"/>
          <p:cNvSpPr txBox="1"/>
          <p:nvPr/>
        </p:nvSpPr>
        <p:spPr>
          <a:xfrm>
            <a:off x="4184478" y="3245541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33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4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5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6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7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8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9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40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41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42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43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44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45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6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7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8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9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50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51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52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3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4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5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6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7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8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9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60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61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62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63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64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65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66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67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68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69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70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71" name="L"/>
          <p:cNvSpPr txBox="1"/>
          <p:nvPr/>
        </p:nvSpPr>
        <p:spPr>
          <a:xfrm>
            <a:off x="7214482" y="8061206"/>
            <a:ext cx="51001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L</a:t>
            </a:r>
          </a:p>
        </p:txBody>
      </p:sp>
      <p:sp>
        <p:nvSpPr>
          <p:cNvPr id="272" name="L"/>
          <p:cNvSpPr txBox="1"/>
          <p:nvPr/>
        </p:nvSpPr>
        <p:spPr>
          <a:xfrm>
            <a:off x="7214482" y="8061206"/>
            <a:ext cx="51001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L</a:t>
            </a:r>
          </a:p>
        </p:txBody>
      </p:sp>
      <p:sp>
        <p:nvSpPr>
          <p:cNvPr id="273" name="L"/>
          <p:cNvSpPr txBox="1"/>
          <p:nvPr/>
        </p:nvSpPr>
        <p:spPr>
          <a:xfrm>
            <a:off x="7214482" y="8061206"/>
            <a:ext cx="51001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L</a:t>
            </a:r>
          </a:p>
        </p:txBody>
      </p:sp>
      <p:sp>
        <p:nvSpPr>
          <p:cNvPr id="274" name="L"/>
          <p:cNvSpPr txBox="1"/>
          <p:nvPr/>
        </p:nvSpPr>
        <p:spPr>
          <a:xfrm>
            <a:off x="7214482" y="8061206"/>
            <a:ext cx="51001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L</a:t>
            </a:r>
          </a:p>
        </p:txBody>
      </p:sp>
      <p:sp>
        <p:nvSpPr>
          <p:cNvPr id="275" name="L"/>
          <p:cNvSpPr txBox="1"/>
          <p:nvPr/>
        </p:nvSpPr>
        <p:spPr>
          <a:xfrm>
            <a:off x="7214482" y="8061206"/>
            <a:ext cx="51001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L</a:t>
            </a:r>
          </a:p>
        </p:txBody>
      </p:sp>
      <p:pic>
        <p:nvPicPr>
          <p:cNvPr id="276" name="Enregistrement audio.m4a" descr="Enregistrement audio.m4a"/>
          <p:cNvPicPr>
            <a:picLocks noChangeAspect="0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172358" y="991859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Consigne"/>
          <p:cNvSpPr txBox="1"/>
          <p:nvPr/>
        </p:nvSpPr>
        <p:spPr>
          <a:xfrm>
            <a:off x="10271575" y="1123949"/>
            <a:ext cx="19799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Consigne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30000" fill="hold"/>
                                        <p:tgtEl>
                                          <p:spTgt spid="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34988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18321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nodeType="click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71655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9" fill="hold" display="0">
                  <p:stCondLst>
                    <p:cond delay="indefinite"/>
                  </p:stCondLst>
                </p:cTn>
                <p:tgtEl>
                  <p:spTgt spid="216"/>
                </p:tgtEl>
              </p:cMediaNode>
            </p:audio>
            <p:audio isNarration="0">
              <p:cMediaNode mute="0" showWhenStopped="0" numSld="1" vol="100000">
                <p:cTn id="20" fill="hold" display="0">
                  <p:stCondLst>
                    <p:cond delay="indefinite"/>
                  </p:stCondLst>
                </p:cTn>
                <p:tgtEl>
                  <p:spTgt spid="218"/>
                </p:tgtEl>
              </p:cMediaNode>
            </p:audio>
            <p:audio isNarration="0">
              <p:cMediaNode mute="0" showWhenStopped="0" numSld="1" vol="100000">
                <p:cTn id="21" fill="hold" display="0">
                  <p:stCondLst>
                    <p:cond delay="indefinite"/>
                  </p:stCondLst>
                </p:cTn>
                <p:tgtEl>
                  <p:spTgt spid="217"/>
                </p:tgtEl>
              </p:cMediaNode>
            </p:audio>
            <p:audio isNarration="0">
              <p:cMediaNode mute="0" showWhenStopped="0" numSld="1" vol="100000">
                <p:cTn id="22" fill="hold" display="0">
                  <p:stCondLst>
                    <p:cond delay="indefinite"/>
                  </p:stCondLst>
                </p:cTn>
                <p:tgtEl>
                  <p:spTgt spid="27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Ecoute bien, je vais te dire des sons. Il faut que tu reconstitues un mot avec ces sons"/>
          <p:cNvSpPr txBox="1"/>
          <p:nvPr>
            <p:ph type="title"/>
          </p:nvPr>
        </p:nvSpPr>
        <p:spPr>
          <a:xfrm>
            <a:off x="476614" y="1171920"/>
            <a:ext cx="11188748" cy="1038723"/>
          </a:xfrm>
          <a:prstGeom prst="rect">
            <a:avLst/>
          </a:prstGeom>
        </p:spPr>
        <p:txBody>
          <a:bodyPr/>
          <a:lstStyle>
            <a:lvl1pPr defTabSz="233679">
              <a:defRPr sz="2480" u="sng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Ecoute bien, je vais te dire des sons. Il faut que tu reconstitues un mot avec ces sons</a:t>
            </a:r>
          </a:p>
        </p:txBody>
      </p:sp>
      <p:sp>
        <p:nvSpPr>
          <p:cNvPr id="280" name="[m] [ɑ̃] [b] [R]"/>
          <p:cNvSpPr txBox="1"/>
          <p:nvPr/>
        </p:nvSpPr>
        <p:spPr>
          <a:xfrm>
            <a:off x="1029840" y="2702003"/>
            <a:ext cx="5147462" cy="121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7700"/>
              </a:lnSpc>
              <a:spcBef>
                <a:spcPts val="1200"/>
              </a:spcBef>
              <a:defRPr sz="5066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[m] [ɑ̃] [b] [R] </a:t>
            </a:r>
            <a:endParaRPr sz="1200"/>
          </a:p>
        </p:txBody>
      </p:sp>
      <p:sp>
        <p:nvSpPr>
          <p:cNvPr id="281" name="membre"/>
          <p:cNvSpPr txBox="1"/>
          <p:nvPr/>
        </p:nvSpPr>
        <p:spPr>
          <a:xfrm>
            <a:off x="7872774" y="2898278"/>
            <a:ext cx="180513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membre</a:t>
            </a:r>
          </a:p>
        </p:txBody>
      </p:sp>
      <p:sp>
        <p:nvSpPr>
          <p:cNvPr id="282" name="[l] [ɑ̃] [p]"/>
          <p:cNvSpPr txBox="1"/>
          <p:nvPr/>
        </p:nvSpPr>
        <p:spPr>
          <a:xfrm>
            <a:off x="1029840" y="3940261"/>
            <a:ext cx="2949134" cy="1815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7700"/>
              </a:lnSpc>
              <a:spcBef>
                <a:spcPts val="1200"/>
              </a:spcBef>
              <a:defRPr sz="5067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[l] [ɑ̃] [p] </a:t>
            </a:r>
          </a:p>
        </p:txBody>
      </p:sp>
      <p:sp>
        <p:nvSpPr>
          <p:cNvPr id="283" name="lampe"/>
          <p:cNvSpPr txBox="1"/>
          <p:nvPr/>
        </p:nvSpPr>
        <p:spPr>
          <a:xfrm>
            <a:off x="7945023" y="4120156"/>
            <a:ext cx="136043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lampe</a:t>
            </a:r>
          </a:p>
        </p:txBody>
      </p:sp>
      <p:sp>
        <p:nvSpPr>
          <p:cNvPr id="284" name="[k] [ɔ̃] [p] [o] [t]"/>
          <p:cNvSpPr txBox="1"/>
          <p:nvPr/>
        </p:nvSpPr>
        <p:spPr>
          <a:xfrm>
            <a:off x="1029840" y="5323871"/>
            <a:ext cx="4692390" cy="1815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7700"/>
              </a:lnSpc>
              <a:spcBef>
                <a:spcPts val="1200"/>
              </a:spcBef>
              <a:defRPr sz="5067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[k] [ɔ̃] [p] [o] [t] </a:t>
            </a:r>
          </a:p>
        </p:txBody>
      </p:sp>
      <p:sp>
        <p:nvSpPr>
          <p:cNvPr id="285" name="compote"/>
          <p:cNvSpPr txBox="1"/>
          <p:nvPr/>
        </p:nvSpPr>
        <p:spPr>
          <a:xfrm>
            <a:off x="7945023" y="5518149"/>
            <a:ext cx="185759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compote</a:t>
            </a:r>
          </a:p>
        </p:txBody>
      </p:sp>
      <p:sp>
        <p:nvSpPr>
          <p:cNvPr id="286" name="[n] [ɔ̃] [b] [R]"/>
          <p:cNvSpPr txBox="1"/>
          <p:nvPr/>
        </p:nvSpPr>
        <p:spPr>
          <a:xfrm>
            <a:off x="1029840" y="6627795"/>
            <a:ext cx="4031599" cy="1815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7700"/>
              </a:lnSpc>
              <a:spcBef>
                <a:spcPts val="1200"/>
              </a:spcBef>
              <a:defRPr sz="5067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[n] [ɔ̃] [b] [R] </a:t>
            </a:r>
          </a:p>
        </p:txBody>
      </p:sp>
      <p:sp>
        <p:nvSpPr>
          <p:cNvPr id="287" name="[s] [ɛ̃] [p] [l]"/>
          <p:cNvSpPr txBox="1"/>
          <p:nvPr/>
        </p:nvSpPr>
        <p:spPr>
          <a:xfrm>
            <a:off x="1029840" y="8070980"/>
            <a:ext cx="3682508" cy="1815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7700"/>
              </a:lnSpc>
              <a:spcBef>
                <a:spcPts val="1200"/>
              </a:spcBef>
              <a:defRPr sz="5067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[s] [ɛ̃] [p] [l] </a:t>
            </a:r>
          </a:p>
        </p:txBody>
      </p:sp>
      <p:sp>
        <p:nvSpPr>
          <p:cNvPr id="288" name="nombre"/>
          <p:cNvSpPr txBox="1"/>
          <p:nvPr/>
        </p:nvSpPr>
        <p:spPr>
          <a:xfrm>
            <a:off x="8000175" y="6916143"/>
            <a:ext cx="169798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nombre</a:t>
            </a:r>
          </a:p>
        </p:txBody>
      </p:sp>
      <p:sp>
        <p:nvSpPr>
          <p:cNvPr id="289" name="simple"/>
          <p:cNvSpPr txBox="1"/>
          <p:nvPr/>
        </p:nvSpPr>
        <p:spPr>
          <a:xfrm>
            <a:off x="7894459" y="8314136"/>
            <a:ext cx="146156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simple</a:t>
            </a:r>
          </a:p>
        </p:txBody>
      </p:sp>
      <p:sp>
        <p:nvSpPr>
          <p:cNvPr id="290" name="Rectangle"/>
          <p:cNvSpPr/>
          <p:nvPr/>
        </p:nvSpPr>
        <p:spPr>
          <a:xfrm>
            <a:off x="7454171" y="2853828"/>
            <a:ext cx="2342144" cy="6223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91" name="Rectangle"/>
          <p:cNvSpPr/>
          <p:nvPr/>
        </p:nvSpPr>
        <p:spPr>
          <a:xfrm>
            <a:off x="7604271" y="4208214"/>
            <a:ext cx="2342144" cy="6223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92" name="Rectangle"/>
          <p:cNvSpPr/>
          <p:nvPr/>
        </p:nvSpPr>
        <p:spPr>
          <a:xfrm>
            <a:off x="7604271" y="5583982"/>
            <a:ext cx="2342144" cy="6223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93" name="Rectangle"/>
          <p:cNvSpPr/>
          <p:nvPr/>
        </p:nvSpPr>
        <p:spPr>
          <a:xfrm>
            <a:off x="7678093" y="6954749"/>
            <a:ext cx="2342144" cy="6223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94" name="Rectangle"/>
          <p:cNvSpPr/>
          <p:nvPr/>
        </p:nvSpPr>
        <p:spPr>
          <a:xfrm>
            <a:off x="7678093" y="8314136"/>
            <a:ext cx="2342144" cy="6223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95" name="Activité 2 : Fusion de sons pour trouver un mot"/>
          <p:cNvSpPr txBox="1"/>
          <p:nvPr/>
        </p:nvSpPr>
        <p:spPr>
          <a:xfrm>
            <a:off x="1098457" y="260925"/>
            <a:ext cx="6439659" cy="10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21310">
              <a:defRPr sz="3410">
                <a:solidFill>
                  <a:srgbClr val="528D4D"/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Activité 2 : Fusion de sons pour trouver un mot</a:t>
            </a:r>
          </a:p>
        </p:txBody>
      </p:sp>
      <p:pic>
        <p:nvPicPr>
          <p:cNvPr id="296" name="Enregistrement audio.m4a" descr="Enregistrement audio.m4a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5287418" y="279183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Enregistrement audio.m4a" descr="Enregistrement audio.m4a"/>
          <p:cNvPicPr>
            <a:picLocks noChangeAspect="0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3817441" y="403681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Enregistrement audio.m4a" descr="Enregistrement audio.m4a"/>
          <p:cNvPicPr>
            <a:picLocks noChangeAspect="0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4927424" y="6706771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Enregistrement audio.m4a" descr="Enregistrement audio.m4a"/>
          <p:cNvPicPr>
            <a:picLocks noChangeAspect="0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5557414" y="537179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Enregistrement audio.m4a" descr="Enregistrement audio.m4a"/>
          <p:cNvPicPr>
            <a:picLocks noChangeAspect="0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4559431" y="816875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8321" fill="hold"/>
                                        <p:tgtEl>
                                          <p:spTgt spid="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54988" fill="hold"/>
                                        <p:tgtEl>
                                          <p:spTgt spid="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31655" fill="hold"/>
                                        <p:tgtEl>
                                          <p:spTgt spid="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nodeType="click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54988" fill="hold"/>
                                        <p:tgtEl>
                                          <p:spTgt spid="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mediacall" nodeType="clickEffect" presetSubtype="0" presetID="1" grpId="5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46666" fill="hold"/>
                                        <p:tgtEl>
                                          <p:spTgt spid="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3" fill="hold" display="0">
                  <p:stCondLst>
                    <p:cond delay="indefinite"/>
                  </p:stCondLst>
                </p:cTn>
                <p:tgtEl>
                  <p:spTgt spid="298"/>
                </p:tgtEl>
              </p:cMediaNode>
            </p:audio>
            <p:audio isNarration="0">
              <p:cMediaNode mute="0" showWhenStopped="0" numSld="1" vol="100000">
                <p:cTn id="24" fill="hold" display="0">
                  <p:stCondLst>
                    <p:cond delay="indefinite"/>
                  </p:stCondLst>
                </p:cTn>
                <p:tgtEl>
                  <p:spTgt spid="299"/>
                </p:tgtEl>
              </p:cMediaNode>
            </p:audio>
            <p:audio isNarration="0">
              <p:cMediaNode mute="0" showWhenStopped="0" numSld="1" vol="100000">
                <p:cTn id="25" fill="hold" display="0">
                  <p:stCondLst>
                    <p:cond delay="indefinite"/>
                  </p:stCondLst>
                </p:cTn>
                <p:tgtEl>
                  <p:spTgt spid="300"/>
                </p:tgtEl>
              </p:cMediaNode>
            </p:audio>
            <p:audio isNarration="0">
              <p:cMediaNode mute="0" showWhenStopped="0" numSld="1" vol="100000">
                <p:cTn id="26" fill="hold" display="0">
                  <p:stCondLst>
                    <p:cond delay="indefinite"/>
                  </p:stCondLst>
                </p:cTn>
                <p:tgtEl>
                  <p:spTgt spid="296"/>
                </p:tgtEl>
              </p:cMediaNode>
            </p:audio>
            <p:audio isNarration="0">
              <p:cMediaNode mute="0" showWhenStopped="0" numSld="1" vol="100000">
                <p:cTn id="27" fill="hold" display="0">
                  <p:stCondLst>
                    <p:cond delay="indefinite"/>
                  </p:stCondLst>
                </p:cTn>
                <p:tgtEl>
                  <p:spTgt spid="29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omme nous le faisons en classe, tu vas tracer pour chaque mot les carrés de syllabe. Par exemple, pour un mot à deux syllabes tu traceras deux carrés.…"/>
          <p:cNvSpPr txBox="1"/>
          <p:nvPr/>
        </p:nvSpPr>
        <p:spPr>
          <a:xfrm>
            <a:off x="899350" y="2176386"/>
            <a:ext cx="11015600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buClr>
                <a:srgbClr val="006288"/>
              </a:buClr>
              <a:buSzPct val="100000"/>
              <a:buChar char="✴"/>
            </a:pPr>
            <a:r>
              <a:t> Comme nous le faisons en classe, tu vas tracer pour chaque mot les carrés de syllabe. </a:t>
            </a:r>
            <a:r>
              <a:rPr sz="2700"/>
              <a:t>Par exemple, pour un mot à deux syllabes tu traceras deux carrés.</a:t>
            </a:r>
            <a:r>
              <a:t> </a:t>
            </a:r>
          </a:p>
          <a:p>
            <a:pPr marL="228600" indent="-228600" algn="l">
              <a:buClr>
                <a:srgbClr val="006288"/>
              </a:buClr>
              <a:buSzPct val="100000"/>
              <a:buChar char="✴"/>
            </a:pPr>
            <a:r>
              <a:t>Ensuite tu écriras les syllabes dans chaque carré.</a:t>
            </a:r>
          </a:p>
        </p:txBody>
      </p:sp>
      <p:sp>
        <p:nvSpPr>
          <p:cNvPr id="303" name="Exemple avec le mot lune :"/>
          <p:cNvSpPr txBox="1"/>
          <p:nvPr/>
        </p:nvSpPr>
        <p:spPr>
          <a:xfrm>
            <a:off x="1342552" y="4808785"/>
            <a:ext cx="550470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/>
              <a:t>Exemple avec le mot lune </a:t>
            </a:r>
            <a:r>
              <a:t>:</a:t>
            </a:r>
          </a:p>
        </p:txBody>
      </p:sp>
      <p:sp>
        <p:nvSpPr>
          <p:cNvPr id="304" name="Carré"/>
          <p:cNvSpPr/>
          <p:nvPr/>
        </p:nvSpPr>
        <p:spPr>
          <a:xfrm>
            <a:off x="4344957" y="731929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05" name="Carré"/>
          <p:cNvSpPr/>
          <p:nvPr/>
        </p:nvSpPr>
        <p:spPr>
          <a:xfrm>
            <a:off x="6165100" y="731929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06" name="Il y a 2 syllabes donc je trace 2 carrés puis j’écris les syllabes dans les carrés correspondants."/>
          <p:cNvSpPr txBox="1"/>
          <p:nvPr/>
        </p:nvSpPr>
        <p:spPr>
          <a:xfrm>
            <a:off x="2479074" y="5831142"/>
            <a:ext cx="804665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Il y a 2 syllabes donc je trace 2 carrés puis j’écris les syllabes dans les carrés correspondants.</a:t>
            </a:r>
          </a:p>
        </p:txBody>
      </p:sp>
      <p:sp>
        <p:nvSpPr>
          <p:cNvPr id="307" name="lu"/>
          <p:cNvSpPr txBox="1"/>
          <p:nvPr/>
        </p:nvSpPr>
        <p:spPr>
          <a:xfrm>
            <a:off x="4754100" y="7520031"/>
            <a:ext cx="451715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lu</a:t>
            </a:r>
          </a:p>
        </p:txBody>
      </p:sp>
      <p:sp>
        <p:nvSpPr>
          <p:cNvPr id="308" name="ne"/>
          <p:cNvSpPr txBox="1"/>
          <p:nvPr/>
        </p:nvSpPr>
        <p:spPr>
          <a:xfrm>
            <a:off x="6544982" y="7520031"/>
            <a:ext cx="510237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ne</a:t>
            </a:r>
          </a:p>
        </p:txBody>
      </p:sp>
      <p:sp>
        <p:nvSpPr>
          <p:cNvPr id="309" name="Activité 3 :Segmentation des mots en syllabes"/>
          <p:cNvSpPr txBox="1"/>
          <p:nvPr/>
        </p:nvSpPr>
        <p:spPr>
          <a:xfrm>
            <a:off x="1202201" y="563810"/>
            <a:ext cx="578540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chemeClr val="accent2">
                    <a:lumOff val="-12103"/>
                  </a:schemeClr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Activité 3 :Segmentation des mots en syllabes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egmentation des mots en syllabes"/>
          <p:cNvSpPr txBox="1"/>
          <p:nvPr/>
        </p:nvSpPr>
        <p:spPr>
          <a:xfrm>
            <a:off x="1195800" y="506660"/>
            <a:ext cx="579821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2">
                    <a:lumOff val="-12103"/>
                  </a:schemeClr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Segmentation des mots en syllabes</a:t>
            </a:r>
          </a:p>
        </p:txBody>
      </p:sp>
      <p:sp>
        <p:nvSpPr>
          <p:cNvPr id="312" name="une éponge"/>
          <p:cNvSpPr txBox="1"/>
          <p:nvPr/>
        </p:nvSpPr>
        <p:spPr>
          <a:xfrm>
            <a:off x="1171934" y="2635249"/>
            <a:ext cx="243133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une éponge</a:t>
            </a:r>
          </a:p>
        </p:txBody>
      </p:sp>
      <p:sp>
        <p:nvSpPr>
          <p:cNvPr id="313" name="un pompier"/>
          <p:cNvSpPr txBox="1"/>
          <p:nvPr/>
        </p:nvSpPr>
        <p:spPr>
          <a:xfrm>
            <a:off x="1151842" y="4142316"/>
            <a:ext cx="247151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pompier</a:t>
            </a:r>
          </a:p>
        </p:txBody>
      </p:sp>
      <p:sp>
        <p:nvSpPr>
          <p:cNvPr id="314" name="simple"/>
          <p:cNvSpPr txBox="1"/>
          <p:nvPr/>
        </p:nvSpPr>
        <p:spPr>
          <a:xfrm>
            <a:off x="1267349" y="5788024"/>
            <a:ext cx="146156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simple</a:t>
            </a:r>
          </a:p>
        </p:txBody>
      </p:sp>
      <p:sp>
        <p:nvSpPr>
          <p:cNvPr id="315" name="un pinceau"/>
          <p:cNvSpPr txBox="1"/>
          <p:nvPr/>
        </p:nvSpPr>
        <p:spPr>
          <a:xfrm>
            <a:off x="1215132" y="7435849"/>
            <a:ext cx="23449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pinceau</a:t>
            </a:r>
          </a:p>
        </p:txBody>
      </p:sp>
      <p:sp>
        <p:nvSpPr>
          <p:cNvPr id="316" name="Carré"/>
          <p:cNvSpPr/>
          <p:nvPr/>
        </p:nvSpPr>
        <p:spPr>
          <a:xfrm>
            <a:off x="4074023" y="2311400"/>
            <a:ext cx="889001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17" name="Carré"/>
          <p:cNvSpPr/>
          <p:nvPr/>
        </p:nvSpPr>
        <p:spPr>
          <a:xfrm>
            <a:off x="5036496" y="2311400"/>
            <a:ext cx="889001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18" name="é"/>
          <p:cNvSpPr txBox="1"/>
          <p:nvPr/>
        </p:nvSpPr>
        <p:spPr>
          <a:xfrm>
            <a:off x="4379077" y="2321635"/>
            <a:ext cx="278893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é</a:t>
            </a:r>
          </a:p>
        </p:txBody>
      </p:sp>
      <p:sp>
        <p:nvSpPr>
          <p:cNvPr id="319" name="pon"/>
          <p:cNvSpPr txBox="1"/>
          <p:nvPr/>
        </p:nvSpPr>
        <p:spPr>
          <a:xfrm>
            <a:off x="5120723" y="2305049"/>
            <a:ext cx="720548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pon</a:t>
            </a:r>
          </a:p>
        </p:txBody>
      </p:sp>
      <p:sp>
        <p:nvSpPr>
          <p:cNvPr id="320" name="Carré"/>
          <p:cNvSpPr/>
          <p:nvPr/>
        </p:nvSpPr>
        <p:spPr>
          <a:xfrm>
            <a:off x="5998969" y="2311400"/>
            <a:ext cx="889001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21" name="ge"/>
          <p:cNvSpPr txBox="1"/>
          <p:nvPr/>
        </p:nvSpPr>
        <p:spPr>
          <a:xfrm>
            <a:off x="6161633" y="2305049"/>
            <a:ext cx="49103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ge</a:t>
            </a:r>
          </a:p>
        </p:txBody>
      </p:sp>
      <p:sp>
        <p:nvSpPr>
          <p:cNvPr id="322" name="emporter"/>
          <p:cNvSpPr txBox="1"/>
          <p:nvPr/>
        </p:nvSpPr>
        <p:spPr>
          <a:xfrm>
            <a:off x="7412718" y="2635249"/>
            <a:ext cx="199913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emporter</a:t>
            </a:r>
          </a:p>
        </p:txBody>
      </p:sp>
      <p:sp>
        <p:nvSpPr>
          <p:cNvPr id="323" name="une pente"/>
          <p:cNvSpPr txBox="1"/>
          <p:nvPr/>
        </p:nvSpPr>
        <p:spPr>
          <a:xfrm>
            <a:off x="7357353" y="4142316"/>
            <a:ext cx="210986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une pente</a:t>
            </a:r>
          </a:p>
        </p:txBody>
      </p:sp>
      <p:sp>
        <p:nvSpPr>
          <p:cNvPr id="324" name="un pantalon"/>
          <p:cNvSpPr txBox="1"/>
          <p:nvPr/>
        </p:nvSpPr>
        <p:spPr>
          <a:xfrm>
            <a:off x="7363159" y="5788024"/>
            <a:ext cx="255500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pantalon</a:t>
            </a:r>
          </a:p>
        </p:txBody>
      </p:sp>
      <p:sp>
        <p:nvSpPr>
          <p:cNvPr id="325" name="une rampe"/>
          <p:cNvSpPr txBox="1"/>
          <p:nvPr/>
        </p:nvSpPr>
        <p:spPr>
          <a:xfrm>
            <a:off x="7363158" y="7364412"/>
            <a:ext cx="228131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une rampe</a:t>
            </a:r>
          </a:p>
        </p:txBody>
      </p:sp>
      <p:sp>
        <p:nvSpPr>
          <p:cNvPr id="326" name="Ligne"/>
          <p:cNvSpPr/>
          <p:nvPr/>
        </p:nvSpPr>
        <p:spPr>
          <a:xfrm flipV="1">
            <a:off x="7150343" y="2299424"/>
            <a:ext cx="1" cy="6627953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27" name="Carré"/>
          <p:cNvSpPr/>
          <p:nvPr/>
        </p:nvSpPr>
        <p:spPr>
          <a:xfrm>
            <a:off x="4073186" y="387561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28" name="Carré"/>
          <p:cNvSpPr/>
          <p:nvPr/>
        </p:nvSpPr>
        <p:spPr>
          <a:xfrm>
            <a:off x="5035659" y="387561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29" name="pom"/>
          <p:cNvSpPr txBox="1"/>
          <p:nvPr/>
        </p:nvSpPr>
        <p:spPr>
          <a:xfrm>
            <a:off x="4116721" y="3885852"/>
            <a:ext cx="801930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pom</a:t>
            </a:r>
          </a:p>
        </p:txBody>
      </p:sp>
      <p:sp>
        <p:nvSpPr>
          <p:cNvPr id="330" name="pier"/>
          <p:cNvSpPr txBox="1"/>
          <p:nvPr/>
        </p:nvSpPr>
        <p:spPr>
          <a:xfrm>
            <a:off x="5095425" y="3869266"/>
            <a:ext cx="769469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pier</a:t>
            </a:r>
          </a:p>
        </p:txBody>
      </p:sp>
      <p:sp>
        <p:nvSpPr>
          <p:cNvPr id="331" name="Carré"/>
          <p:cNvSpPr/>
          <p:nvPr/>
        </p:nvSpPr>
        <p:spPr>
          <a:xfrm>
            <a:off x="4001193" y="5657850"/>
            <a:ext cx="889001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32" name="Carré"/>
          <p:cNvSpPr/>
          <p:nvPr/>
        </p:nvSpPr>
        <p:spPr>
          <a:xfrm>
            <a:off x="4963666" y="5657850"/>
            <a:ext cx="889001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33" name="sim"/>
          <p:cNvSpPr txBox="1"/>
          <p:nvPr/>
        </p:nvSpPr>
        <p:spPr>
          <a:xfrm>
            <a:off x="4084048" y="5668085"/>
            <a:ext cx="723291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sim</a:t>
            </a:r>
          </a:p>
        </p:txBody>
      </p:sp>
      <p:sp>
        <p:nvSpPr>
          <p:cNvPr id="334" name="ple"/>
          <p:cNvSpPr txBox="1"/>
          <p:nvPr/>
        </p:nvSpPr>
        <p:spPr>
          <a:xfrm>
            <a:off x="5112129" y="5651499"/>
            <a:ext cx="592075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ple</a:t>
            </a:r>
          </a:p>
        </p:txBody>
      </p:sp>
      <p:sp>
        <p:nvSpPr>
          <p:cNvPr id="335" name="Carré"/>
          <p:cNvSpPr/>
          <p:nvPr/>
        </p:nvSpPr>
        <p:spPr>
          <a:xfrm>
            <a:off x="4001193" y="709771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36" name="Carré"/>
          <p:cNvSpPr/>
          <p:nvPr/>
        </p:nvSpPr>
        <p:spPr>
          <a:xfrm>
            <a:off x="4963666" y="709771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37" name="pin"/>
          <p:cNvSpPr txBox="1"/>
          <p:nvPr/>
        </p:nvSpPr>
        <p:spPr>
          <a:xfrm>
            <a:off x="4119024" y="7107948"/>
            <a:ext cx="653340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pin</a:t>
            </a:r>
          </a:p>
        </p:txBody>
      </p:sp>
      <p:sp>
        <p:nvSpPr>
          <p:cNvPr id="338" name="ceau"/>
          <p:cNvSpPr txBox="1"/>
          <p:nvPr/>
        </p:nvSpPr>
        <p:spPr>
          <a:xfrm>
            <a:off x="4976569" y="7091362"/>
            <a:ext cx="86319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ceau</a:t>
            </a:r>
          </a:p>
        </p:txBody>
      </p:sp>
      <p:sp>
        <p:nvSpPr>
          <p:cNvPr id="339" name="Carré"/>
          <p:cNvSpPr/>
          <p:nvPr/>
        </p:nvSpPr>
        <p:spPr>
          <a:xfrm>
            <a:off x="9493348" y="2378387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40" name="Carré"/>
          <p:cNvSpPr/>
          <p:nvPr/>
        </p:nvSpPr>
        <p:spPr>
          <a:xfrm>
            <a:off x="10455821" y="2378387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41" name="em"/>
          <p:cNvSpPr txBox="1"/>
          <p:nvPr/>
        </p:nvSpPr>
        <p:spPr>
          <a:xfrm>
            <a:off x="9642040" y="2388622"/>
            <a:ext cx="591617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em</a:t>
            </a:r>
          </a:p>
        </p:txBody>
      </p:sp>
      <p:sp>
        <p:nvSpPr>
          <p:cNvPr id="342" name="por"/>
          <p:cNvSpPr txBox="1"/>
          <p:nvPr/>
        </p:nvSpPr>
        <p:spPr>
          <a:xfrm>
            <a:off x="10564279" y="2372037"/>
            <a:ext cx="67208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por</a:t>
            </a:r>
          </a:p>
        </p:txBody>
      </p:sp>
      <p:sp>
        <p:nvSpPr>
          <p:cNvPr id="343" name="Carré"/>
          <p:cNvSpPr/>
          <p:nvPr/>
        </p:nvSpPr>
        <p:spPr>
          <a:xfrm>
            <a:off x="11418294" y="2378387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44" name="ter"/>
          <p:cNvSpPr txBox="1"/>
          <p:nvPr/>
        </p:nvSpPr>
        <p:spPr>
          <a:xfrm>
            <a:off x="11539124" y="2372037"/>
            <a:ext cx="574702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ter</a:t>
            </a:r>
          </a:p>
        </p:txBody>
      </p:sp>
      <p:sp>
        <p:nvSpPr>
          <p:cNvPr id="345" name="Carré"/>
          <p:cNvSpPr/>
          <p:nvPr/>
        </p:nvSpPr>
        <p:spPr>
          <a:xfrm>
            <a:off x="9988065" y="5644439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46" name="Carré"/>
          <p:cNvSpPr/>
          <p:nvPr/>
        </p:nvSpPr>
        <p:spPr>
          <a:xfrm>
            <a:off x="10950538" y="5644439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47" name="pan"/>
          <p:cNvSpPr txBox="1"/>
          <p:nvPr/>
        </p:nvSpPr>
        <p:spPr>
          <a:xfrm>
            <a:off x="10054918" y="5654674"/>
            <a:ext cx="755295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pan</a:t>
            </a:r>
          </a:p>
        </p:txBody>
      </p:sp>
      <p:sp>
        <p:nvSpPr>
          <p:cNvPr id="348" name="ta"/>
          <p:cNvSpPr txBox="1"/>
          <p:nvPr/>
        </p:nvSpPr>
        <p:spPr>
          <a:xfrm>
            <a:off x="11172610" y="5638089"/>
            <a:ext cx="444857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ta</a:t>
            </a:r>
          </a:p>
        </p:txBody>
      </p:sp>
      <p:sp>
        <p:nvSpPr>
          <p:cNvPr id="349" name="Carré"/>
          <p:cNvSpPr/>
          <p:nvPr/>
        </p:nvSpPr>
        <p:spPr>
          <a:xfrm>
            <a:off x="11913011" y="5644439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50" name="lon"/>
          <p:cNvSpPr txBox="1"/>
          <p:nvPr/>
        </p:nvSpPr>
        <p:spPr>
          <a:xfrm>
            <a:off x="11996351" y="5638089"/>
            <a:ext cx="649682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lon</a:t>
            </a:r>
          </a:p>
        </p:txBody>
      </p:sp>
      <p:sp>
        <p:nvSpPr>
          <p:cNvPr id="351" name="Carré"/>
          <p:cNvSpPr/>
          <p:nvPr/>
        </p:nvSpPr>
        <p:spPr>
          <a:xfrm>
            <a:off x="9988065" y="7206539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52" name="Carré"/>
          <p:cNvSpPr/>
          <p:nvPr/>
        </p:nvSpPr>
        <p:spPr>
          <a:xfrm>
            <a:off x="10950538" y="7206539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53" name="ram"/>
          <p:cNvSpPr txBox="1"/>
          <p:nvPr/>
        </p:nvSpPr>
        <p:spPr>
          <a:xfrm>
            <a:off x="10018799" y="7216774"/>
            <a:ext cx="827533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ram</a:t>
            </a:r>
          </a:p>
        </p:txBody>
      </p:sp>
      <p:sp>
        <p:nvSpPr>
          <p:cNvPr id="354" name="pe"/>
          <p:cNvSpPr txBox="1"/>
          <p:nvPr/>
        </p:nvSpPr>
        <p:spPr>
          <a:xfrm>
            <a:off x="11159580" y="7200189"/>
            <a:ext cx="470917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pe</a:t>
            </a:r>
          </a:p>
        </p:txBody>
      </p:sp>
      <p:sp>
        <p:nvSpPr>
          <p:cNvPr id="355" name="Carré"/>
          <p:cNvSpPr/>
          <p:nvPr/>
        </p:nvSpPr>
        <p:spPr>
          <a:xfrm>
            <a:off x="9795921" y="394835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56" name="Carré"/>
          <p:cNvSpPr/>
          <p:nvPr/>
        </p:nvSpPr>
        <p:spPr>
          <a:xfrm>
            <a:off x="10758394" y="394835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57" name="pen"/>
          <p:cNvSpPr txBox="1"/>
          <p:nvPr/>
        </p:nvSpPr>
        <p:spPr>
          <a:xfrm>
            <a:off x="9889291" y="3958587"/>
            <a:ext cx="702261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pen</a:t>
            </a:r>
          </a:p>
        </p:txBody>
      </p:sp>
      <p:sp>
        <p:nvSpPr>
          <p:cNvPr id="358" name="te"/>
          <p:cNvSpPr txBox="1"/>
          <p:nvPr/>
        </p:nvSpPr>
        <p:spPr>
          <a:xfrm>
            <a:off x="11006984" y="3942001"/>
            <a:ext cx="391821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te</a:t>
            </a:r>
          </a:p>
        </p:txBody>
      </p:sp>
      <p:sp>
        <p:nvSpPr>
          <p:cNvPr id="359" name="Ligne"/>
          <p:cNvSpPr/>
          <p:nvPr/>
        </p:nvSpPr>
        <p:spPr>
          <a:xfrm>
            <a:off x="1031244" y="5346700"/>
            <a:ext cx="11913426" cy="0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60" name="Rectangle"/>
          <p:cNvSpPr/>
          <p:nvPr/>
        </p:nvSpPr>
        <p:spPr>
          <a:xfrm>
            <a:off x="3737863" y="2152650"/>
            <a:ext cx="3340607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61" name="Rectangle"/>
          <p:cNvSpPr/>
          <p:nvPr/>
        </p:nvSpPr>
        <p:spPr>
          <a:xfrm>
            <a:off x="3810693" y="3772958"/>
            <a:ext cx="3340607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62" name="Rectangle"/>
          <p:cNvSpPr/>
          <p:nvPr/>
        </p:nvSpPr>
        <p:spPr>
          <a:xfrm>
            <a:off x="3776256" y="5522557"/>
            <a:ext cx="3340607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63" name="Rectangle"/>
          <p:cNvSpPr/>
          <p:nvPr/>
        </p:nvSpPr>
        <p:spPr>
          <a:xfrm>
            <a:off x="3758196" y="6999453"/>
            <a:ext cx="3340607" cy="1270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64" name="Rectangle"/>
          <p:cNvSpPr/>
          <p:nvPr/>
        </p:nvSpPr>
        <p:spPr>
          <a:xfrm>
            <a:off x="9491705" y="2165755"/>
            <a:ext cx="3340606" cy="12700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65" name="Rectangle"/>
          <p:cNvSpPr/>
          <p:nvPr/>
        </p:nvSpPr>
        <p:spPr>
          <a:xfrm>
            <a:off x="9641731" y="3772958"/>
            <a:ext cx="3340607" cy="12700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66" name="Rectangle"/>
          <p:cNvSpPr/>
          <p:nvPr/>
        </p:nvSpPr>
        <p:spPr>
          <a:xfrm>
            <a:off x="9889291" y="5464175"/>
            <a:ext cx="3340607" cy="1270000"/>
          </a:xfrm>
          <a:prstGeom prst="rect">
            <a:avLst/>
          </a:prstGeom>
          <a:blipFill>
            <a:blip r:embed="rId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67" name="Rectangle"/>
          <p:cNvSpPr/>
          <p:nvPr/>
        </p:nvSpPr>
        <p:spPr>
          <a:xfrm>
            <a:off x="9816268" y="7026275"/>
            <a:ext cx="3340607" cy="1270000"/>
          </a:xfrm>
          <a:prstGeom prst="rect">
            <a:avLst/>
          </a:prstGeom>
          <a:blipFill>
            <a:blip r:embed="rId9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pic>
        <p:nvPicPr>
          <p:cNvPr id="368" name="Enregistrement audio.m4a" descr="Enregistrement audio.m4a"/>
          <p:cNvPicPr>
            <a:picLocks noChangeAspect="0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7162389" y="331869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Enregistrement audio.m4a" descr="Enregistrement audio.m4a"/>
          <p:cNvPicPr>
            <a:picLocks noChangeAspect="0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217496" y="2461837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Enregistrement audio.m4a" descr="Enregistrement audio.m4a"/>
          <p:cNvPicPr>
            <a:picLocks noChangeAspect="0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187497" y="400681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Enregistrement audio.m4a" descr="Enregistrement audio.m4a"/>
          <p:cNvPicPr>
            <a:picLocks noChangeAspect="0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217496" y="5656788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Enregistrement audio.m4a" descr="Enregistrement audio.m4a"/>
          <p:cNvPicPr>
            <a:picLocks noChangeAspect="0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232496" y="730676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Enregistrement audio.m4a" descr="Enregistrement audio.m4a"/>
          <p:cNvPicPr>
            <a:picLocks noChangeAspect="0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8047376" y="190684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Enregistrement audio.m4a" descr="Enregistrement audio.m4a"/>
          <p:cNvPicPr>
            <a:picLocks noChangeAspect="0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8032376" y="3451821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Enregistrement audio.m4a" descr="Enregistrement audio.m4a"/>
          <p:cNvPicPr>
            <a:picLocks noChangeAspect="0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8122375" y="508679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Enregistrement audio.m4a" descr="Enregistrement audio.m4a"/>
          <p:cNvPicPr>
            <a:picLocks noChangeAspect="0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8242373" y="6631773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Ovale"/>
          <p:cNvSpPr/>
          <p:nvPr/>
        </p:nvSpPr>
        <p:spPr>
          <a:xfrm>
            <a:off x="9687146" y="247650"/>
            <a:ext cx="2109863" cy="805111"/>
          </a:xfrm>
          <a:prstGeom prst="ellipse">
            <a:avLst/>
          </a:prstGeom>
          <a:blipFill>
            <a:blip r:embed="rId29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78" name="Activité 3"/>
          <p:cNvSpPr txBox="1"/>
          <p:nvPr/>
        </p:nvSpPr>
        <p:spPr>
          <a:xfrm>
            <a:off x="9928926" y="389855"/>
            <a:ext cx="165170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Activité 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8321" fill="hold"/>
                                        <p:tgtEl>
                                          <p:spTgt spid="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10000" fill="hold"/>
                                        <p:tgtEl>
                                          <p:spTgt spid="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54988" fill="hold"/>
                                        <p:tgtEl>
                                          <p:spTgt spid="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nodeType="click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26666" fill="hold"/>
                                        <p:tgtEl>
                                          <p:spTgt spid="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mediacall" nodeType="clickEffect" presetSubtype="0" presetID="1" grpId="5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31655" fill="hold"/>
                                        <p:tgtEl>
                                          <p:spTgt spid="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mediacall" nodeType="clickEffect" presetSubtype="0" presetID="1" grpId="6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10000" fill="hold"/>
                                        <p:tgtEl>
                                          <p:spTgt spid="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mediacall" nodeType="clickEffect" presetSubtype="0" presetID="1" grpId="7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13333" fill="hold"/>
                                        <p:tgtEl>
                                          <p:spTgt spid="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mediacall" nodeType="clickEffect" presetSubtype="0" presetID="1" grpId="8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34988" fill="hold"/>
                                        <p:tgtEl>
                                          <p:spTgt spid="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mediacall" nodeType="clickEffect" presetSubtype="0" presetID="1" grpId="9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54988" fill="hold"/>
                                        <p:tgtEl>
                                          <p:spTgt spid="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39" fill="hold" display="0">
                  <p:stCondLst>
                    <p:cond delay="indefinite"/>
                  </p:stCondLst>
                </p:cTn>
                <p:tgtEl>
                  <p:spTgt spid="371"/>
                </p:tgtEl>
              </p:cMediaNode>
            </p:audio>
            <p:audio isNarration="0">
              <p:cMediaNode mute="0" showWhenStopped="0" numSld="1" vol="100000">
                <p:cTn id="40" fill="hold" display="0">
                  <p:stCondLst>
                    <p:cond delay="indefinite"/>
                  </p:stCondLst>
                </p:cTn>
                <p:tgtEl>
                  <p:spTgt spid="370"/>
                </p:tgtEl>
              </p:cMediaNode>
            </p:audio>
            <p:audio isNarration="0">
              <p:cMediaNode mute="0" showWhenStopped="0" numSld="1" vol="100000">
                <p:cTn id="41" fill="hold" display="0">
                  <p:stCondLst>
                    <p:cond delay="indefinite"/>
                  </p:stCondLst>
                </p:cTn>
                <p:tgtEl>
                  <p:spTgt spid="368"/>
                </p:tgtEl>
              </p:cMediaNode>
            </p:audio>
            <p:audio isNarration="0">
              <p:cMediaNode mute="0" showWhenStopped="0" numSld="1" vol="100000">
                <p:cTn id="42" fill="hold" display="0">
                  <p:stCondLst>
                    <p:cond delay="indefinite"/>
                  </p:stCondLst>
                </p:cTn>
                <p:tgtEl>
                  <p:spTgt spid="374"/>
                </p:tgtEl>
              </p:cMediaNode>
            </p:audio>
            <p:audio isNarration="0">
              <p:cMediaNode mute="0" showWhenStopped="0" numSld="1" vol="100000">
                <p:cTn id="43" fill="hold" display="0">
                  <p:stCondLst>
                    <p:cond delay="indefinite"/>
                  </p:stCondLst>
                </p:cTn>
                <p:tgtEl>
                  <p:spTgt spid="369"/>
                </p:tgtEl>
              </p:cMediaNode>
            </p:audio>
            <p:audio isNarration="0">
              <p:cMediaNode mute="0" showWhenStopped="0" numSld="1" vol="100000">
                <p:cTn id="44" fill="hold" display="0">
                  <p:stCondLst>
                    <p:cond delay="indefinite"/>
                  </p:stCondLst>
                </p:cTn>
                <p:tgtEl>
                  <p:spTgt spid="375"/>
                </p:tgtEl>
              </p:cMediaNode>
            </p:audio>
            <p:audio isNarration="0">
              <p:cMediaNode mute="0" showWhenStopped="0" numSld="1" vol="100000">
                <p:cTn id="45" fill="hold" display="0">
                  <p:stCondLst>
                    <p:cond delay="indefinite"/>
                  </p:stCondLst>
                </p:cTn>
                <p:tgtEl>
                  <p:spTgt spid="373"/>
                </p:tgtEl>
              </p:cMediaNode>
            </p:audio>
            <p:audio isNarration="0">
              <p:cMediaNode mute="0" showWhenStopped="0" numSld="1" vol="100000">
                <p:cTn id="46" fill="hold" display="0">
                  <p:stCondLst>
                    <p:cond delay="indefinite"/>
                  </p:stCondLst>
                </p:cTn>
                <p:tgtEl>
                  <p:spTgt spid="372"/>
                </p:tgtEl>
              </p:cMediaNode>
            </p:audio>
            <p:audio isNarration="0">
              <p:cMediaNode mute="0" showWhenStopped="0" numSld="1" vol="100000">
                <p:cTn id="47" fill="hold" display="0">
                  <p:stCondLst>
                    <p:cond delay="indefinite"/>
                  </p:stCondLst>
                </p:cTn>
                <p:tgtEl>
                  <p:spTgt spid="37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epérage des graphèmes"/>
          <p:cNvSpPr txBox="1"/>
          <p:nvPr/>
        </p:nvSpPr>
        <p:spPr>
          <a:xfrm>
            <a:off x="2103088" y="506660"/>
            <a:ext cx="398363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2">
                    <a:lumOff val="-12103"/>
                  </a:schemeClr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Repérage des graphèmes</a:t>
            </a:r>
          </a:p>
        </p:txBody>
      </p:sp>
      <p:sp>
        <p:nvSpPr>
          <p:cNvPr id="381" name="Entoure dans les syllabes les lettres qui produisent les sons suivants :"/>
          <p:cNvSpPr txBox="1"/>
          <p:nvPr/>
        </p:nvSpPr>
        <p:spPr>
          <a:xfrm>
            <a:off x="124486" y="1340806"/>
            <a:ext cx="127558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Entoure dans les syllabes les lettres qui produisent les sons suivants : </a:t>
            </a:r>
          </a:p>
        </p:txBody>
      </p:sp>
      <p:sp>
        <p:nvSpPr>
          <p:cNvPr id="382" name="une éponge"/>
          <p:cNvSpPr txBox="1"/>
          <p:nvPr/>
        </p:nvSpPr>
        <p:spPr>
          <a:xfrm>
            <a:off x="1068028" y="3803002"/>
            <a:ext cx="243133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une éponge</a:t>
            </a:r>
          </a:p>
        </p:txBody>
      </p:sp>
      <p:sp>
        <p:nvSpPr>
          <p:cNvPr id="383" name="un pompier"/>
          <p:cNvSpPr txBox="1"/>
          <p:nvPr/>
        </p:nvSpPr>
        <p:spPr>
          <a:xfrm>
            <a:off x="1047936" y="4833256"/>
            <a:ext cx="247151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pompier</a:t>
            </a:r>
          </a:p>
        </p:txBody>
      </p:sp>
      <p:sp>
        <p:nvSpPr>
          <p:cNvPr id="384" name="simple"/>
          <p:cNvSpPr txBox="1"/>
          <p:nvPr/>
        </p:nvSpPr>
        <p:spPr>
          <a:xfrm>
            <a:off x="1279487" y="5993190"/>
            <a:ext cx="146156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simple</a:t>
            </a:r>
          </a:p>
        </p:txBody>
      </p:sp>
      <p:sp>
        <p:nvSpPr>
          <p:cNvPr id="385" name="un pinceau"/>
          <p:cNvSpPr txBox="1"/>
          <p:nvPr/>
        </p:nvSpPr>
        <p:spPr>
          <a:xfrm>
            <a:off x="1227269" y="7336215"/>
            <a:ext cx="234493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pinceau</a:t>
            </a:r>
          </a:p>
        </p:txBody>
      </p:sp>
      <p:sp>
        <p:nvSpPr>
          <p:cNvPr id="386" name="Carré"/>
          <p:cNvSpPr/>
          <p:nvPr/>
        </p:nvSpPr>
        <p:spPr>
          <a:xfrm>
            <a:off x="3970117" y="347915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87" name="Carré"/>
          <p:cNvSpPr/>
          <p:nvPr/>
        </p:nvSpPr>
        <p:spPr>
          <a:xfrm>
            <a:off x="4932590" y="347915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88" name="é"/>
          <p:cNvSpPr txBox="1"/>
          <p:nvPr/>
        </p:nvSpPr>
        <p:spPr>
          <a:xfrm>
            <a:off x="4275171" y="3489388"/>
            <a:ext cx="278893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é</a:t>
            </a:r>
          </a:p>
        </p:txBody>
      </p:sp>
      <p:sp>
        <p:nvSpPr>
          <p:cNvPr id="389" name="pon"/>
          <p:cNvSpPr txBox="1"/>
          <p:nvPr/>
        </p:nvSpPr>
        <p:spPr>
          <a:xfrm>
            <a:off x="5016817" y="3472802"/>
            <a:ext cx="720548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pon</a:t>
            </a:r>
          </a:p>
        </p:txBody>
      </p:sp>
      <p:sp>
        <p:nvSpPr>
          <p:cNvPr id="390" name="Carré"/>
          <p:cNvSpPr/>
          <p:nvPr/>
        </p:nvSpPr>
        <p:spPr>
          <a:xfrm>
            <a:off x="5895063" y="347915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91" name="ge"/>
          <p:cNvSpPr txBox="1"/>
          <p:nvPr/>
        </p:nvSpPr>
        <p:spPr>
          <a:xfrm>
            <a:off x="6057727" y="3472802"/>
            <a:ext cx="491034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ge</a:t>
            </a:r>
          </a:p>
        </p:txBody>
      </p:sp>
      <p:sp>
        <p:nvSpPr>
          <p:cNvPr id="392" name="emporter"/>
          <p:cNvSpPr txBox="1"/>
          <p:nvPr/>
        </p:nvSpPr>
        <p:spPr>
          <a:xfrm>
            <a:off x="7308812" y="3764590"/>
            <a:ext cx="199913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emporter</a:t>
            </a:r>
          </a:p>
        </p:txBody>
      </p:sp>
      <p:sp>
        <p:nvSpPr>
          <p:cNvPr id="393" name="une pente"/>
          <p:cNvSpPr txBox="1"/>
          <p:nvPr/>
        </p:nvSpPr>
        <p:spPr>
          <a:xfrm>
            <a:off x="7253448" y="4833256"/>
            <a:ext cx="210986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une pente</a:t>
            </a:r>
          </a:p>
        </p:txBody>
      </p:sp>
      <p:sp>
        <p:nvSpPr>
          <p:cNvPr id="394" name="un pantalon"/>
          <p:cNvSpPr txBox="1"/>
          <p:nvPr/>
        </p:nvSpPr>
        <p:spPr>
          <a:xfrm>
            <a:off x="7369423" y="6143126"/>
            <a:ext cx="255500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pantalon</a:t>
            </a:r>
          </a:p>
        </p:txBody>
      </p:sp>
      <p:sp>
        <p:nvSpPr>
          <p:cNvPr id="395" name="une rampe"/>
          <p:cNvSpPr txBox="1"/>
          <p:nvPr/>
        </p:nvSpPr>
        <p:spPr>
          <a:xfrm>
            <a:off x="7375296" y="7264778"/>
            <a:ext cx="228131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une rampe</a:t>
            </a:r>
          </a:p>
        </p:txBody>
      </p:sp>
      <p:sp>
        <p:nvSpPr>
          <p:cNvPr id="396" name="Ligne"/>
          <p:cNvSpPr/>
          <p:nvPr/>
        </p:nvSpPr>
        <p:spPr>
          <a:xfrm flipV="1">
            <a:off x="7046098" y="3533127"/>
            <a:ext cx="1" cy="4353098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97" name="Carré"/>
          <p:cNvSpPr/>
          <p:nvPr/>
        </p:nvSpPr>
        <p:spPr>
          <a:xfrm>
            <a:off x="3969280" y="456655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98" name="Carré"/>
          <p:cNvSpPr/>
          <p:nvPr/>
        </p:nvSpPr>
        <p:spPr>
          <a:xfrm>
            <a:off x="4931753" y="456655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99" name="pom"/>
          <p:cNvSpPr txBox="1"/>
          <p:nvPr/>
        </p:nvSpPr>
        <p:spPr>
          <a:xfrm>
            <a:off x="4012815" y="4576792"/>
            <a:ext cx="801930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pom</a:t>
            </a:r>
          </a:p>
        </p:txBody>
      </p:sp>
      <p:sp>
        <p:nvSpPr>
          <p:cNvPr id="400" name="pier"/>
          <p:cNvSpPr txBox="1"/>
          <p:nvPr/>
        </p:nvSpPr>
        <p:spPr>
          <a:xfrm>
            <a:off x="4991519" y="4560206"/>
            <a:ext cx="769469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pier</a:t>
            </a:r>
          </a:p>
        </p:txBody>
      </p:sp>
      <p:sp>
        <p:nvSpPr>
          <p:cNvPr id="401" name="Carré"/>
          <p:cNvSpPr/>
          <p:nvPr/>
        </p:nvSpPr>
        <p:spPr>
          <a:xfrm>
            <a:off x="4013331" y="5863015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02" name="Carré"/>
          <p:cNvSpPr/>
          <p:nvPr/>
        </p:nvSpPr>
        <p:spPr>
          <a:xfrm>
            <a:off x="4975804" y="5863015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03" name="sim"/>
          <p:cNvSpPr txBox="1"/>
          <p:nvPr/>
        </p:nvSpPr>
        <p:spPr>
          <a:xfrm>
            <a:off x="4096186" y="5873251"/>
            <a:ext cx="723291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sim</a:t>
            </a:r>
          </a:p>
        </p:txBody>
      </p:sp>
      <p:sp>
        <p:nvSpPr>
          <p:cNvPr id="404" name="ple"/>
          <p:cNvSpPr txBox="1"/>
          <p:nvPr/>
        </p:nvSpPr>
        <p:spPr>
          <a:xfrm>
            <a:off x="5124267" y="5856665"/>
            <a:ext cx="592075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ple</a:t>
            </a:r>
          </a:p>
        </p:txBody>
      </p:sp>
      <p:sp>
        <p:nvSpPr>
          <p:cNvPr id="405" name="Carré"/>
          <p:cNvSpPr/>
          <p:nvPr/>
        </p:nvSpPr>
        <p:spPr>
          <a:xfrm>
            <a:off x="4013331" y="6998078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06" name="Carré"/>
          <p:cNvSpPr/>
          <p:nvPr/>
        </p:nvSpPr>
        <p:spPr>
          <a:xfrm>
            <a:off x="4975804" y="6998078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07" name="pin"/>
          <p:cNvSpPr txBox="1"/>
          <p:nvPr/>
        </p:nvSpPr>
        <p:spPr>
          <a:xfrm>
            <a:off x="4131161" y="7008314"/>
            <a:ext cx="653340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pin</a:t>
            </a:r>
          </a:p>
        </p:txBody>
      </p:sp>
      <p:sp>
        <p:nvSpPr>
          <p:cNvPr id="408" name="ceau"/>
          <p:cNvSpPr txBox="1"/>
          <p:nvPr/>
        </p:nvSpPr>
        <p:spPr>
          <a:xfrm>
            <a:off x="4988707" y="6991728"/>
            <a:ext cx="86319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ceau</a:t>
            </a:r>
          </a:p>
        </p:txBody>
      </p:sp>
      <p:sp>
        <p:nvSpPr>
          <p:cNvPr id="409" name="Carré"/>
          <p:cNvSpPr/>
          <p:nvPr/>
        </p:nvSpPr>
        <p:spPr>
          <a:xfrm>
            <a:off x="9389443" y="3507727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10" name="Carré"/>
          <p:cNvSpPr/>
          <p:nvPr/>
        </p:nvSpPr>
        <p:spPr>
          <a:xfrm>
            <a:off x="10351916" y="3507727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11" name="em"/>
          <p:cNvSpPr txBox="1"/>
          <p:nvPr/>
        </p:nvSpPr>
        <p:spPr>
          <a:xfrm>
            <a:off x="9538134" y="3517963"/>
            <a:ext cx="591618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em</a:t>
            </a:r>
          </a:p>
        </p:txBody>
      </p:sp>
      <p:sp>
        <p:nvSpPr>
          <p:cNvPr id="412" name="por"/>
          <p:cNvSpPr txBox="1"/>
          <p:nvPr/>
        </p:nvSpPr>
        <p:spPr>
          <a:xfrm>
            <a:off x="10460374" y="3501377"/>
            <a:ext cx="67208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por</a:t>
            </a:r>
          </a:p>
        </p:txBody>
      </p:sp>
      <p:sp>
        <p:nvSpPr>
          <p:cNvPr id="413" name="Carré"/>
          <p:cNvSpPr/>
          <p:nvPr/>
        </p:nvSpPr>
        <p:spPr>
          <a:xfrm>
            <a:off x="11314389" y="3507727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14" name="ter"/>
          <p:cNvSpPr txBox="1"/>
          <p:nvPr/>
        </p:nvSpPr>
        <p:spPr>
          <a:xfrm>
            <a:off x="11435219" y="3501377"/>
            <a:ext cx="574701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ter</a:t>
            </a:r>
          </a:p>
        </p:txBody>
      </p:sp>
      <p:sp>
        <p:nvSpPr>
          <p:cNvPr id="415" name="Carré"/>
          <p:cNvSpPr/>
          <p:nvPr/>
        </p:nvSpPr>
        <p:spPr>
          <a:xfrm>
            <a:off x="9994330" y="5999540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16" name="Carré"/>
          <p:cNvSpPr/>
          <p:nvPr/>
        </p:nvSpPr>
        <p:spPr>
          <a:xfrm>
            <a:off x="10956803" y="5999540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17" name="pan"/>
          <p:cNvSpPr txBox="1"/>
          <p:nvPr/>
        </p:nvSpPr>
        <p:spPr>
          <a:xfrm>
            <a:off x="10061183" y="6009776"/>
            <a:ext cx="75529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pan</a:t>
            </a:r>
          </a:p>
        </p:txBody>
      </p:sp>
      <p:sp>
        <p:nvSpPr>
          <p:cNvPr id="418" name="ta"/>
          <p:cNvSpPr txBox="1"/>
          <p:nvPr/>
        </p:nvSpPr>
        <p:spPr>
          <a:xfrm>
            <a:off x="11178875" y="5993190"/>
            <a:ext cx="444857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ta</a:t>
            </a:r>
          </a:p>
        </p:txBody>
      </p:sp>
      <p:sp>
        <p:nvSpPr>
          <p:cNvPr id="419" name="Carré"/>
          <p:cNvSpPr/>
          <p:nvPr/>
        </p:nvSpPr>
        <p:spPr>
          <a:xfrm>
            <a:off x="11919276" y="5999540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20" name="lon"/>
          <p:cNvSpPr txBox="1"/>
          <p:nvPr/>
        </p:nvSpPr>
        <p:spPr>
          <a:xfrm>
            <a:off x="12002616" y="5993190"/>
            <a:ext cx="649682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lon</a:t>
            </a:r>
          </a:p>
        </p:txBody>
      </p:sp>
      <p:sp>
        <p:nvSpPr>
          <p:cNvPr id="421" name="Carré"/>
          <p:cNvSpPr/>
          <p:nvPr/>
        </p:nvSpPr>
        <p:spPr>
          <a:xfrm>
            <a:off x="10000203" y="710690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22" name="Carré"/>
          <p:cNvSpPr/>
          <p:nvPr/>
        </p:nvSpPr>
        <p:spPr>
          <a:xfrm>
            <a:off x="10962676" y="710690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23" name="ram"/>
          <p:cNvSpPr txBox="1"/>
          <p:nvPr/>
        </p:nvSpPr>
        <p:spPr>
          <a:xfrm>
            <a:off x="10030937" y="7117140"/>
            <a:ext cx="827533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ram</a:t>
            </a:r>
          </a:p>
        </p:txBody>
      </p:sp>
      <p:sp>
        <p:nvSpPr>
          <p:cNvPr id="424" name="pe"/>
          <p:cNvSpPr txBox="1"/>
          <p:nvPr/>
        </p:nvSpPr>
        <p:spPr>
          <a:xfrm>
            <a:off x="11171718" y="7100554"/>
            <a:ext cx="470917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pe</a:t>
            </a:r>
          </a:p>
        </p:txBody>
      </p:sp>
      <p:sp>
        <p:nvSpPr>
          <p:cNvPr id="425" name="Carré"/>
          <p:cNvSpPr/>
          <p:nvPr/>
        </p:nvSpPr>
        <p:spPr>
          <a:xfrm>
            <a:off x="9692016" y="463929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26" name="Carré"/>
          <p:cNvSpPr/>
          <p:nvPr/>
        </p:nvSpPr>
        <p:spPr>
          <a:xfrm>
            <a:off x="10654489" y="463929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27" name="pen"/>
          <p:cNvSpPr txBox="1"/>
          <p:nvPr/>
        </p:nvSpPr>
        <p:spPr>
          <a:xfrm>
            <a:off x="9785386" y="4649527"/>
            <a:ext cx="702260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pen</a:t>
            </a:r>
          </a:p>
        </p:txBody>
      </p:sp>
      <p:sp>
        <p:nvSpPr>
          <p:cNvPr id="428" name="te"/>
          <p:cNvSpPr txBox="1"/>
          <p:nvPr/>
        </p:nvSpPr>
        <p:spPr>
          <a:xfrm>
            <a:off x="10903079" y="4632941"/>
            <a:ext cx="391821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te</a:t>
            </a:r>
          </a:p>
        </p:txBody>
      </p:sp>
      <p:sp>
        <p:nvSpPr>
          <p:cNvPr id="429" name="Ligne"/>
          <p:cNvSpPr/>
          <p:nvPr/>
        </p:nvSpPr>
        <p:spPr>
          <a:xfrm>
            <a:off x="1026449" y="5720828"/>
            <a:ext cx="11913425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30" name="[ɑ̃]"/>
          <p:cNvSpPr txBox="1"/>
          <p:nvPr/>
        </p:nvSpPr>
        <p:spPr>
          <a:xfrm>
            <a:off x="2109983" y="2282914"/>
            <a:ext cx="899370" cy="718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500"/>
              </a:lnSpc>
              <a:spcBef>
                <a:spcPts val="1200"/>
              </a:spcBef>
              <a:defRPr sz="4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[ɑ̃] </a:t>
            </a:r>
          </a:p>
        </p:txBody>
      </p:sp>
      <p:pic>
        <p:nvPicPr>
          <p:cNvPr id="431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88091" y="2311300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[ɔ̃]"/>
          <p:cNvSpPr txBox="1"/>
          <p:nvPr/>
        </p:nvSpPr>
        <p:spPr>
          <a:xfrm>
            <a:off x="6564731" y="2282914"/>
            <a:ext cx="836861" cy="718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500"/>
              </a:lnSpc>
              <a:spcBef>
                <a:spcPts val="1200"/>
              </a:spcBef>
              <a:defRPr sz="4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[ɔ̃] </a:t>
            </a:r>
          </a:p>
        </p:txBody>
      </p:sp>
      <p:sp>
        <p:nvSpPr>
          <p:cNvPr id="433" name="[ɛ̃]"/>
          <p:cNvSpPr txBox="1"/>
          <p:nvPr/>
        </p:nvSpPr>
        <p:spPr>
          <a:xfrm>
            <a:off x="11188491" y="2282914"/>
            <a:ext cx="942281" cy="1480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500"/>
              </a:lnSpc>
              <a:spcBef>
                <a:spcPts val="1200"/>
              </a:spcBef>
              <a:defRPr sz="4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[ɛ̃] </a:t>
            </a:r>
          </a:p>
        </p:txBody>
      </p:sp>
      <p:pic>
        <p:nvPicPr>
          <p:cNvPr id="434" name="Enregistrement audio.m4a" descr="Enregistrement audio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22492" y="230962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Enregistrement audio.m4a" descr="Enregistrement audio.m4a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218865" y="2299976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Que remarques-tu ?"/>
          <p:cNvSpPr txBox="1"/>
          <p:nvPr/>
        </p:nvSpPr>
        <p:spPr>
          <a:xfrm>
            <a:off x="4915269" y="8385802"/>
            <a:ext cx="413578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Que remarques-tu 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988" fill="hold"/>
                                        <p:tgtEl>
                                          <p:spTgt spid="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18321" fill="hold"/>
                                        <p:tgtEl>
                                          <p:spTgt spid="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71655" fill="hold"/>
                                        <p:tgtEl>
                                          <p:spTgt spid="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435"/>
                </p:tgtEl>
              </p:cMediaNode>
            </p:audio>
            <p:audio isNarration="0">
              <p:cMediaNode mute="0" showWhenStopped="0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431"/>
                </p:tgtEl>
              </p:cMediaNode>
            </p:audio>
            <p:audio isNarration="0">
              <p:cMediaNode mute="0" showWhenStopped="0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4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pérage des graphèmes"/>
          <p:cNvSpPr txBox="1"/>
          <p:nvPr/>
        </p:nvSpPr>
        <p:spPr>
          <a:xfrm>
            <a:off x="2103088" y="506660"/>
            <a:ext cx="398363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2">
                    <a:lumOff val="-12103"/>
                  </a:schemeClr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Repérage des graphèmes</a:t>
            </a:r>
          </a:p>
        </p:txBody>
      </p:sp>
      <p:sp>
        <p:nvSpPr>
          <p:cNvPr id="439" name="Entoure dans les syllabes les lettres qui produisent les sons suivants :"/>
          <p:cNvSpPr txBox="1"/>
          <p:nvPr/>
        </p:nvSpPr>
        <p:spPr>
          <a:xfrm>
            <a:off x="124486" y="1340806"/>
            <a:ext cx="127558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Entoure dans les syllabes les lettres qui produisent les sons suivants : </a:t>
            </a:r>
          </a:p>
        </p:txBody>
      </p:sp>
      <p:sp>
        <p:nvSpPr>
          <p:cNvPr id="440" name="une éponge"/>
          <p:cNvSpPr txBox="1"/>
          <p:nvPr/>
        </p:nvSpPr>
        <p:spPr>
          <a:xfrm>
            <a:off x="1068028" y="2479751"/>
            <a:ext cx="243133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une éponge</a:t>
            </a:r>
          </a:p>
        </p:txBody>
      </p:sp>
      <p:sp>
        <p:nvSpPr>
          <p:cNvPr id="441" name="un pompier"/>
          <p:cNvSpPr txBox="1"/>
          <p:nvPr/>
        </p:nvSpPr>
        <p:spPr>
          <a:xfrm>
            <a:off x="1047936" y="3510006"/>
            <a:ext cx="247151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pompier</a:t>
            </a:r>
          </a:p>
        </p:txBody>
      </p:sp>
      <p:sp>
        <p:nvSpPr>
          <p:cNvPr id="442" name="simple"/>
          <p:cNvSpPr txBox="1"/>
          <p:nvPr/>
        </p:nvSpPr>
        <p:spPr>
          <a:xfrm>
            <a:off x="1279487" y="4669940"/>
            <a:ext cx="146156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simple</a:t>
            </a:r>
          </a:p>
        </p:txBody>
      </p:sp>
      <p:sp>
        <p:nvSpPr>
          <p:cNvPr id="443" name="un pinceau"/>
          <p:cNvSpPr txBox="1"/>
          <p:nvPr/>
        </p:nvSpPr>
        <p:spPr>
          <a:xfrm>
            <a:off x="1227269" y="6012965"/>
            <a:ext cx="234493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pinceau</a:t>
            </a:r>
          </a:p>
        </p:txBody>
      </p:sp>
      <p:sp>
        <p:nvSpPr>
          <p:cNvPr id="444" name="Carré"/>
          <p:cNvSpPr/>
          <p:nvPr/>
        </p:nvSpPr>
        <p:spPr>
          <a:xfrm>
            <a:off x="3970117" y="215590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45" name="Carré"/>
          <p:cNvSpPr/>
          <p:nvPr/>
        </p:nvSpPr>
        <p:spPr>
          <a:xfrm>
            <a:off x="4932590" y="215590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46" name="é"/>
          <p:cNvSpPr txBox="1"/>
          <p:nvPr/>
        </p:nvSpPr>
        <p:spPr>
          <a:xfrm>
            <a:off x="4275171" y="2166137"/>
            <a:ext cx="278893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é</a:t>
            </a:r>
          </a:p>
        </p:txBody>
      </p:sp>
      <p:sp>
        <p:nvSpPr>
          <p:cNvPr id="447" name="pon"/>
          <p:cNvSpPr txBox="1"/>
          <p:nvPr/>
        </p:nvSpPr>
        <p:spPr>
          <a:xfrm>
            <a:off x="5016817" y="2149551"/>
            <a:ext cx="720548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pon</a:t>
            </a:r>
          </a:p>
        </p:txBody>
      </p:sp>
      <p:sp>
        <p:nvSpPr>
          <p:cNvPr id="448" name="Carré"/>
          <p:cNvSpPr/>
          <p:nvPr/>
        </p:nvSpPr>
        <p:spPr>
          <a:xfrm>
            <a:off x="5895063" y="215590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49" name="ge"/>
          <p:cNvSpPr txBox="1"/>
          <p:nvPr/>
        </p:nvSpPr>
        <p:spPr>
          <a:xfrm>
            <a:off x="6057727" y="2149551"/>
            <a:ext cx="49103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ge</a:t>
            </a:r>
          </a:p>
        </p:txBody>
      </p:sp>
      <p:sp>
        <p:nvSpPr>
          <p:cNvPr id="450" name="emporter"/>
          <p:cNvSpPr txBox="1"/>
          <p:nvPr/>
        </p:nvSpPr>
        <p:spPr>
          <a:xfrm>
            <a:off x="7308812" y="2441339"/>
            <a:ext cx="199913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emporter</a:t>
            </a:r>
          </a:p>
        </p:txBody>
      </p:sp>
      <p:sp>
        <p:nvSpPr>
          <p:cNvPr id="451" name="une pente"/>
          <p:cNvSpPr txBox="1"/>
          <p:nvPr/>
        </p:nvSpPr>
        <p:spPr>
          <a:xfrm>
            <a:off x="7253448" y="3510006"/>
            <a:ext cx="210986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une pente</a:t>
            </a:r>
          </a:p>
        </p:txBody>
      </p:sp>
      <p:sp>
        <p:nvSpPr>
          <p:cNvPr id="452" name="un pantalon"/>
          <p:cNvSpPr txBox="1"/>
          <p:nvPr/>
        </p:nvSpPr>
        <p:spPr>
          <a:xfrm>
            <a:off x="7369423" y="4819876"/>
            <a:ext cx="255500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pantalon</a:t>
            </a:r>
          </a:p>
        </p:txBody>
      </p:sp>
      <p:sp>
        <p:nvSpPr>
          <p:cNvPr id="453" name="une rampe"/>
          <p:cNvSpPr txBox="1"/>
          <p:nvPr/>
        </p:nvSpPr>
        <p:spPr>
          <a:xfrm>
            <a:off x="7375296" y="5941528"/>
            <a:ext cx="228131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une rampe</a:t>
            </a:r>
          </a:p>
        </p:txBody>
      </p:sp>
      <p:sp>
        <p:nvSpPr>
          <p:cNvPr id="454" name="Ligne"/>
          <p:cNvSpPr/>
          <p:nvPr/>
        </p:nvSpPr>
        <p:spPr>
          <a:xfrm flipV="1">
            <a:off x="7046098" y="2209877"/>
            <a:ext cx="1" cy="4353098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55" name="Carré"/>
          <p:cNvSpPr/>
          <p:nvPr/>
        </p:nvSpPr>
        <p:spPr>
          <a:xfrm>
            <a:off x="3969280" y="324330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56" name="Carré"/>
          <p:cNvSpPr/>
          <p:nvPr/>
        </p:nvSpPr>
        <p:spPr>
          <a:xfrm>
            <a:off x="4931753" y="324330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57" name="pom"/>
          <p:cNvSpPr txBox="1"/>
          <p:nvPr/>
        </p:nvSpPr>
        <p:spPr>
          <a:xfrm>
            <a:off x="4012815" y="3253542"/>
            <a:ext cx="801930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pom</a:t>
            </a:r>
          </a:p>
        </p:txBody>
      </p:sp>
      <p:sp>
        <p:nvSpPr>
          <p:cNvPr id="458" name="pier"/>
          <p:cNvSpPr txBox="1"/>
          <p:nvPr/>
        </p:nvSpPr>
        <p:spPr>
          <a:xfrm>
            <a:off x="4991519" y="3236956"/>
            <a:ext cx="769469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pPr>
            <a:r>
              <a:rPr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rPr>
              <a:t>p</a:t>
            </a:r>
            <a:r>
              <a:t>ier</a:t>
            </a:r>
          </a:p>
        </p:txBody>
      </p:sp>
      <p:sp>
        <p:nvSpPr>
          <p:cNvPr id="459" name="Carré"/>
          <p:cNvSpPr/>
          <p:nvPr/>
        </p:nvSpPr>
        <p:spPr>
          <a:xfrm>
            <a:off x="4013331" y="4539765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60" name="Carré"/>
          <p:cNvSpPr/>
          <p:nvPr/>
        </p:nvSpPr>
        <p:spPr>
          <a:xfrm>
            <a:off x="4975804" y="4539765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61" name="sim"/>
          <p:cNvSpPr txBox="1"/>
          <p:nvPr/>
        </p:nvSpPr>
        <p:spPr>
          <a:xfrm>
            <a:off x="4096186" y="4550001"/>
            <a:ext cx="723291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sim</a:t>
            </a:r>
          </a:p>
        </p:txBody>
      </p:sp>
      <p:sp>
        <p:nvSpPr>
          <p:cNvPr id="462" name="ple"/>
          <p:cNvSpPr txBox="1"/>
          <p:nvPr/>
        </p:nvSpPr>
        <p:spPr>
          <a:xfrm>
            <a:off x="5124267" y="4533415"/>
            <a:ext cx="59207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pPr>
            <a:r>
              <a:rPr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rPr>
              <a:t>p</a:t>
            </a:r>
            <a:r>
              <a:t>le</a:t>
            </a:r>
          </a:p>
        </p:txBody>
      </p:sp>
      <p:sp>
        <p:nvSpPr>
          <p:cNvPr id="463" name="Carré"/>
          <p:cNvSpPr/>
          <p:nvPr/>
        </p:nvSpPr>
        <p:spPr>
          <a:xfrm>
            <a:off x="4013331" y="5674828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64" name="Carré"/>
          <p:cNvSpPr/>
          <p:nvPr/>
        </p:nvSpPr>
        <p:spPr>
          <a:xfrm>
            <a:off x="4975804" y="5674828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65" name="pin"/>
          <p:cNvSpPr txBox="1"/>
          <p:nvPr/>
        </p:nvSpPr>
        <p:spPr>
          <a:xfrm>
            <a:off x="4131161" y="5685063"/>
            <a:ext cx="653340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pin</a:t>
            </a:r>
          </a:p>
        </p:txBody>
      </p:sp>
      <p:sp>
        <p:nvSpPr>
          <p:cNvPr id="466" name="ceau"/>
          <p:cNvSpPr txBox="1"/>
          <p:nvPr/>
        </p:nvSpPr>
        <p:spPr>
          <a:xfrm>
            <a:off x="4988707" y="5668478"/>
            <a:ext cx="86319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ceau</a:t>
            </a:r>
          </a:p>
        </p:txBody>
      </p:sp>
      <p:sp>
        <p:nvSpPr>
          <p:cNvPr id="467" name="Carré"/>
          <p:cNvSpPr/>
          <p:nvPr/>
        </p:nvSpPr>
        <p:spPr>
          <a:xfrm>
            <a:off x="9389443" y="218447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68" name="Carré"/>
          <p:cNvSpPr/>
          <p:nvPr/>
        </p:nvSpPr>
        <p:spPr>
          <a:xfrm>
            <a:off x="10351916" y="218447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69" name="em"/>
          <p:cNvSpPr txBox="1"/>
          <p:nvPr/>
        </p:nvSpPr>
        <p:spPr>
          <a:xfrm>
            <a:off x="9538134" y="2194712"/>
            <a:ext cx="591618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em</a:t>
            </a:r>
          </a:p>
        </p:txBody>
      </p:sp>
      <p:sp>
        <p:nvSpPr>
          <p:cNvPr id="470" name="por"/>
          <p:cNvSpPr txBox="1"/>
          <p:nvPr/>
        </p:nvSpPr>
        <p:spPr>
          <a:xfrm>
            <a:off x="10460374" y="2178126"/>
            <a:ext cx="672085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pPr>
            <a:r>
              <a:rPr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rPr>
              <a:t>p</a:t>
            </a:r>
            <a:r>
              <a:t>or</a:t>
            </a:r>
          </a:p>
        </p:txBody>
      </p:sp>
      <p:sp>
        <p:nvSpPr>
          <p:cNvPr id="471" name="Carré"/>
          <p:cNvSpPr/>
          <p:nvPr/>
        </p:nvSpPr>
        <p:spPr>
          <a:xfrm>
            <a:off x="11314389" y="218447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72" name="ter"/>
          <p:cNvSpPr txBox="1"/>
          <p:nvPr/>
        </p:nvSpPr>
        <p:spPr>
          <a:xfrm>
            <a:off x="11435219" y="2178126"/>
            <a:ext cx="574701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ter</a:t>
            </a:r>
          </a:p>
        </p:txBody>
      </p:sp>
      <p:sp>
        <p:nvSpPr>
          <p:cNvPr id="473" name="Carré"/>
          <p:cNvSpPr/>
          <p:nvPr/>
        </p:nvSpPr>
        <p:spPr>
          <a:xfrm>
            <a:off x="9994330" y="4676290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74" name="Carré"/>
          <p:cNvSpPr/>
          <p:nvPr/>
        </p:nvSpPr>
        <p:spPr>
          <a:xfrm>
            <a:off x="10956803" y="4676290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75" name="pan"/>
          <p:cNvSpPr txBox="1"/>
          <p:nvPr/>
        </p:nvSpPr>
        <p:spPr>
          <a:xfrm>
            <a:off x="10061183" y="4686526"/>
            <a:ext cx="75529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pan</a:t>
            </a:r>
          </a:p>
        </p:txBody>
      </p:sp>
      <p:sp>
        <p:nvSpPr>
          <p:cNvPr id="476" name="ta"/>
          <p:cNvSpPr txBox="1"/>
          <p:nvPr/>
        </p:nvSpPr>
        <p:spPr>
          <a:xfrm>
            <a:off x="11178875" y="4669940"/>
            <a:ext cx="444857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ta</a:t>
            </a:r>
          </a:p>
        </p:txBody>
      </p:sp>
      <p:sp>
        <p:nvSpPr>
          <p:cNvPr id="477" name="Carré"/>
          <p:cNvSpPr/>
          <p:nvPr/>
        </p:nvSpPr>
        <p:spPr>
          <a:xfrm>
            <a:off x="11919276" y="4676290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78" name="lon"/>
          <p:cNvSpPr txBox="1"/>
          <p:nvPr/>
        </p:nvSpPr>
        <p:spPr>
          <a:xfrm>
            <a:off x="12002616" y="4669940"/>
            <a:ext cx="649682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lon</a:t>
            </a:r>
          </a:p>
        </p:txBody>
      </p:sp>
      <p:sp>
        <p:nvSpPr>
          <p:cNvPr id="479" name="Carré"/>
          <p:cNvSpPr/>
          <p:nvPr/>
        </p:nvSpPr>
        <p:spPr>
          <a:xfrm>
            <a:off x="10000203" y="578365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80" name="Carré"/>
          <p:cNvSpPr/>
          <p:nvPr/>
        </p:nvSpPr>
        <p:spPr>
          <a:xfrm>
            <a:off x="10962676" y="5783654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81" name="ram"/>
          <p:cNvSpPr txBox="1"/>
          <p:nvPr/>
        </p:nvSpPr>
        <p:spPr>
          <a:xfrm>
            <a:off x="10030937" y="5793890"/>
            <a:ext cx="827533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ram</a:t>
            </a:r>
          </a:p>
        </p:txBody>
      </p:sp>
      <p:sp>
        <p:nvSpPr>
          <p:cNvPr id="482" name="pe"/>
          <p:cNvSpPr txBox="1"/>
          <p:nvPr/>
        </p:nvSpPr>
        <p:spPr>
          <a:xfrm>
            <a:off x="11171718" y="5777304"/>
            <a:ext cx="470917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pPr>
            <a:r>
              <a:rPr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rPr>
              <a:t>p</a:t>
            </a:r>
            <a:r>
              <a:t>e</a:t>
            </a:r>
          </a:p>
        </p:txBody>
      </p:sp>
      <p:sp>
        <p:nvSpPr>
          <p:cNvPr id="483" name="Carré"/>
          <p:cNvSpPr/>
          <p:nvPr/>
        </p:nvSpPr>
        <p:spPr>
          <a:xfrm>
            <a:off x="9692016" y="331604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84" name="Carré"/>
          <p:cNvSpPr/>
          <p:nvPr/>
        </p:nvSpPr>
        <p:spPr>
          <a:xfrm>
            <a:off x="10654489" y="331604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85" name="pen"/>
          <p:cNvSpPr txBox="1"/>
          <p:nvPr/>
        </p:nvSpPr>
        <p:spPr>
          <a:xfrm>
            <a:off x="9785386" y="3326277"/>
            <a:ext cx="702260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pen</a:t>
            </a:r>
          </a:p>
        </p:txBody>
      </p:sp>
      <p:sp>
        <p:nvSpPr>
          <p:cNvPr id="486" name="te"/>
          <p:cNvSpPr txBox="1"/>
          <p:nvPr/>
        </p:nvSpPr>
        <p:spPr>
          <a:xfrm>
            <a:off x="10903079" y="3309691"/>
            <a:ext cx="391821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te</a:t>
            </a:r>
          </a:p>
        </p:txBody>
      </p:sp>
      <p:sp>
        <p:nvSpPr>
          <p:cNvPr id="487" name="Ligne"/>
          <p:cNvSpPr/>
          <p:nvPr/>
        </p:nvSpPr>
        <p:spPr>
          <a:xfrm>
            <a:off x="1026449" y="4397578"/>
            <a:ext cx="11913425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88" name="Ovale"/>
          <p:cNvSpPr/>
          <p:nvPr/>
        </p:nvSpPr>
        <p:spPr>
          <a:xfrm>
            <a:off x="9423349" y="2240395"/>
            <a:ext cx="751130" cy="783812"/>
          </a:xfrm>
          <a:prstGeom prst="ellips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89" name="Ovale"/>
          <p:cNvSpPr/>
          <p:nvPr/>
        </p:nvSpPr>
        <p:spPr>
          <a:xfrm>
            <a:off x="10018207" y="3385594"/>
            <a:ext cx="443991" cy="783812"/>
          </a:xfrm>
          <a:prstGeom prst="ellips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90" name="Ovale"/>
          <p:cNvSpPr/>
          <p:nvPr/>
        </p:nvSpPr>
        <p:spPr>
          <a:xfrm>
            <a:off x="5196487" y="2202290"/>
            <a:ext cx="539101" cy="783812"/>
          </a:xfrm>
          <a:prstGeom prst="ellipse">
            <a:avLst/>
          </a:prstGeom>
          <a:ln w="50800">
            <a:solidFill>
              <a:schemeClr val="accent4">
                <a:hueOff val="76612"/>
                <a:satOff val="28138"/>
                <a:lumOff val="-3162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91" name="Ovale"/>
          <p:cNvSpPr/>
          <p:nvPr/>
        </p:nvSpPr>
        <p:spPr>
          <a:xfrm>
            <a:off x="4253348" y="3279314"/>
            <a:ext cx="539100" cy="783812"/>
          </a:xfrm>
          <a:prstGeom prst="ellipse">
            <a:avLst/>
          </a:prstGeom>
          <a:ln w="50800">
            <a:solidFill>
              <a:schemeClr val="accent4">
                <a:hueOff val="76612"/>
                <a:satOff val="28138"/>
                <a:lumOff val="-3162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92" name="Ovale"/>
          <p:cNvSpPr/>
          <p:nvPr/>
        </p:nvSpPr>
        <p:spPr>
          <a:xfrm>
            <a:off x="4254977" y="4615514"/>
            <a:ext cx="539100" cy="783812"/>
          </a:xfrm>
          <a:prstGeom prst="ellipse">
            <a:avLst/>
          </a:prstGeom>
          <a:ln w="50800">
            <a:solidFill>
              <a:schemeClr val="accent2">
                <a:lumOff val="-2374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93" name="Ovale"/>
          <p:cNvSpPr/>
          <p:nvPr/>
        </p:nvSpPr>
        <p:spPr>
          <a:xfrm>
            <a:off x="4331354" y="5727422"/>
            <a:ext cx="539101" cy="783812"/>
          </a:xfrm>
          <a:prstGeom prst="ellipse">
            <a:avLst/>
          </a:prstGeom>
          <a:ln w="50800">
            <a:solidFill>
              <a:schemeClr val="accent2">
                <a:lumOff val="-2374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94" name="Ovale"/>
          <p:cNvSpPr/>
          <p:nvPr/>
        </p:nvSpPr>
        <p:spPr>
          <a:xfrm>
            <a:off x="10287742" y="4694718"/>
            <a:ext cx="483274" cy="783812"/>
          </a:xfrm>
          <a:prstGeom prst="ellips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95" name="Ovale"/>
          <p:cNvSpPr/>
          <p:nvPr/>
        </p:nvSpPr>
        <p:spPr>
          <a:xfrm>
            <a:off x="10260069" y="5860772"/>
            <a:ext cx="562354" cy="783812"/>
          </a:xfrm>
          <a:prstGeom prst="ellips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496" name="Que remarques-tu ?"/>
          <p:cNvSpPr txBox="1"/>
          <p:nvPr/>
        </p:nvSpPr>
        <p:spPr>
          <a:xfrm>
            <a:off x="4915269" y="6820285"/>
            <a:ext cx="413578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Que remarques-tu ?</a:t>
            </a:r>
          </a:p>
        </p:txBody>
      </p:sp>
      <p:sp>
        <p:nvSpPr>
          <p:cNvPr id="497" name="CORRECTION"/>
          <p:cNvSpPr txBox="1"/>
          <p:nvPr/>
        </p:nvSpPr>
        <p:spPr>
          <a:xfrm>
            <a:off x="9532052" y="200493"/>
            <a:ext cx="313387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CORRECTION</a:t>
            </a:r>
          </a:p>
        </p:txBody>
      </p:sp>
      <p:pic>
        <p:nvPicPr>
          <p:cNvPr id="498" name="Dans tous ces mots il y a la lettre p, placée soit avant ou après les sons entourés. Quand la lettre p est placée après le son entouré, celui-ci s’écrit avec un m au lieu d’un n. Dans tous ces mots il y a la lettre p, placée soit avant ou après les sons entourés. Quand la lettre p est placée après le son entouré, celui-ci s’écrit avec un m au lieu d’un n. " descr="Dans tous ces mots il y a la lettre p, placée soit avant ou après les sons entourés. Quand la lettre p est placée après le son entouré, celui-ci s’écrit avec un m au lieu d’un n. Dans tous ces mots il y a la lettre p, placée soit avant ou après les sons entourés. Quand la lettre p est placée après le son entouré, celui-ci s’écrit avec un m au lieu d’un n.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134" y="7298110"/>
            <a:ext cx="11650531" cy="20320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A nouveau, tu va tracer pour chaque mot les carrés de syllabe.…"/>
          <p:cNvSpPr txBox="1"/>
          <p:nvPr/>
        </p:nvSpPr>
        <p:spPr>
          <a:xfrm>
            <a:off x="899350" y="2436736"/>
            <a:ext cx="11015600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buClr>
                <a:srgbClr val="006288"/>
              </a:buClr>
              <a:buSzPct val="100000"/>
              <a:buChar char="✴"/>
            </a:pPr>
            <a:r>
              <a:t>A nouveau, tu va tracer pour chaque mot les carrés de syllabe.</a:t>
            </a:r>
          </a:p>
          <a:p>
            <a:pPr marL="228600" indent="-228600" algn="l">
              <a:buClr>
                <a:srgbClr val="006288"/>
              </a:buClr>
              <a:buSzPct val="100000"/>
              <a:buChar char="✴"/>
            </a:pPr>
            <a:r>
              <a:t>Ensuite tu écriras les syllabes dans chaque carré.</a:t>
            </a:r>
          </a:p>
        </p:txBody>
      </p:sp>
      <p:sp>
        <p:nvSpPr>
          <p:cNvPr id="501" name="Segmentation des mots en syllabes"/>
          <p:cNvSpPr txBox="1"/>
          <p:nvPr/>
        </p:nvSpPr>
        <p:spPr>
          <a:xfrm>
            <a:off x="1195800" y="506660"/>
            <a:ext cx="579821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2">
                    <a:lumOff val="-12103"/>
                  </a:schemeClr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Segmentation des mots en syllabes</a:t>
            </a:r>
          </a:p>
        </p:txBody>
      </p:sp>
      <p:sp>
        <p:nvSpPr>
          <p:cNvPr id="502" name="Ovale"/>
          <p:cNvSpPr/>
          <p:nvPr/>
        </p:nvSpPr>
        <p:spPr>
          <a:xfrm>
            <a:off x="9687145" y="247650"/>
            <a:ext cx="2109863" cy="80511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03" name="Activité 4"/>
          <p:cNvSpPr txBox="1"/>
          <p:nvPr/>
        </p:nvSpPr>
        <p:spPr>
          <a:xfrm>
            <a:off x="9926498" y="389855"/>
            <a:ext cx="165655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Activité 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egmentation des mots en syllabes"/>
          <p:cNvSpPr txBox="1"/>
          <p:nvPr/>
        </p:nvSpPr>
        <p:spPr>
          <a:xfrm>
            <a:off x="1195800" y="506660"/>
            <a:ext cx="579821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2">
                    <a:lumOff val="-12103"/>
                  </a:schemeClr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Segmentation des mots en syllabes</a:t>
            </a:r>
          </a:p>
        </p:txBody>
      </p:sp>
      <p:sp>
        <p:nvSpPr>
          <p:cNvPr id="506" name="il tombe"/>
          <p:cNvSpPr txBox="1"/>
          <p:nvPr/>
        </p:nvSpPr>
        <p:spPr>
          <a:xfrm>
            <a:off x="1500882" y="2635249"/>
            <a:ext cx="17734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il tombe</a:t>
            </a:r>
          </a:p>
        </p:txBody>
      </p:sp>
      <p:sp>
        <p:nvSpPr>
          <p:cNvPr id="507" name="bondir"/>
          <p:cNvSpPr txBox="1"/>
          <p:nvPr/>
        </p:nvSpPr>
        <p:spPr>
          <a:xfrm>
            <a:off x="1652240" y="4142316"/>
            <a:ext cx="147072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bondir</a:t>
            </a:r>
          </a:p>
        </p:txBody>
      </p:sp>
      <p:sp>
        <p:nvSpPr>
          <p:cNvPr id="508" name="un timbre"/>
          <p:cNvSpPr txBox="1"/>
          <p:nvPr/>
        </p:nvSpPr>
        <p:spPr>
          <a:xfrm>
            <a:off x="1500882" y="5838824"/>
            <a:ext cx="211656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timbre</a:t>
            </a:r>
          </a:p>
        </p:txBody>
      </p:sp>
      <p:sp>
        <p:nvSpPr>
          <p:cNvPr id="509" name="Robin"/>
          <p:cNvSpPr txBox="1"/>
          <p:nvPr/>
        </p:nvSpPr>
        <p:spPr>
          <a:xfrm>
            <a:off x="1716757" y="7435849"/>
            <a:ext cx="134168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Robin</a:t>
            </a:r>
          </a:p>
        </p:txBody>
      </p:sp>
      <p:sp>
        <p:nvSpPr>
          <p:cNvPr id="510" name="Carré"/>
          <p:cNvSpPr/>
          <p:nvPr/>
        </p:nvSpPr>
        <p:spPr>
          <a:xfrm>
            <a:off x="4074023" y="2311400"/>
            <a:ext cx="889001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11" name="Carré"/>
          <p:cNvSpPr/>
          <p:nvPr/>
        </p:nvSpPr>
        <p:spPr>
          <a:xfrm>
            <a:off x="5036496" y="2311400"/>
            <a:ext cx="889001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12" name="tom"/>
          <p:cNvSpPr txBox="1"/>
          <p:nvPr/>
        </p:nvSpPr>
        <p:spPr>
          <a:xfrm>
            <a:off x="4157107" y="2321635"/>
            <a:ext cx="72283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tom</a:t>
            </a:r>
          </a:p>
        </p:txBody>
      </p:sp>
      <p:sp>
        <p:nvSpPr>
          <p:cNvPr id="513" name="be"/>
          <p:cNvSpPr txBox="1"/>
          <p:nvPr/>
        </p:nvSpPr>
        <p:spPr>
          <a:xfrm>
            <a:off x="5262455" y="2305049"/>
            <a:ext cx="43708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be</a:t>
            </a:r>
          </a:p>
        </p:txBody>
      </p:sp>
      <p:sp>
        <p:nvSpPr>
          <p:cNvPr id="514" name="un ruban"/>
          <p:cNvSpPr txBox="1"/>
          <p:nvPr/>
        </p:nvSpPr>
        <p:spPr>
          <a:xfrm>
            <a:off x="7374878" y="2635249"/>
            <a:ext cx="20748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ruban </a:t>
            </a:r>
          </a:p>
        </p:txBody>
      </p:sp>
      <p:sp>
        <p:nvSpPr>
          <p:cNvPr id="515" name="le tambour"/>
          <p:cNvSpPr txBox="1"/>
          <p:nvPr/>
        </p:nvSpPr>
        <p:spPr>
          <a:xfrm>
            <a:off x="7252206" y="4142316"/>
            <a:ext cx="23201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tambour</a:t>
            </a:r>
          </a:p>
        </p:txBody>
      </p:sp>
      <p:sp>
        <p:nvSpPr>
          <p:cNvPr id="516" name="novembre"/>
          <p:cNvSpPr txBox="1"/>
          <p:nvPr/>
        </p:nvSpPr>
        <p:spPr>
          <a:xfrm>
            <a:off x="7567648" y="5788024"/>
            <a:ext cx="214602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novembre</a:t>
            </a:r>
          </a:p>
        </p:txBody>
      </p:sp>
      <p:sp>
        <p:nvSpPr>
          <p:cNvPr id="517" name="Ligne"/>
          <p:cNvSpPr/>
          <p:nvPr/>
        </p:nvSpPr>
        <p:spPr>
          <a:xfrm flipV="1">
            <a:off x="7150343" y="2299424"/>
            <a:ext cx="1" cy="6627953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18" name="Carré"/>
          <p:cNvSpPr/>
          <p:nvPr/>
        </p:nvSpPr>
        <p:spPr>
          <a:xfrm>
            <a:off x="4073186" y="387561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19" name="Carré"/>
          <p:cNvSpPr/>
          <p:nvPr/>
        </p:nvSpPr>
        <p:spPr>
          <a:xfrm>
            <a:off x="5035659" y="3875616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20" name="bon"/>
          <p:cNvSpPr txBox="1"/>
          <p:nvPr/>
        </p:nvSpPr>
        <p:spPr>
          <a:xfrm>
            <a:off x="4174329" y="3885852"/>
            <a:ext cx="68671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bon</a:t>
            </a:r>
          </a:p>
        </p:txBody>
      </p:sp>
      <p:sp>
        <p:nvSpPr>
          <p:cNvPr id="521" name="dir"/>
          <p:cNvSpPr txBox="1"/>
          <p:nvPr/>
        </p:nvSpPr>
        <p:spPr>
          <a:xfrm>
            <a:off x="5164462" y="3869266"/>
            <a:ext cx="631394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dir</a:t>
            </a:r>
          </a:p>
        </p:txBody>
      </p:sp>
      <p:sp>
        <p:nvSpPr>
          <p:cNvPr id="522" name="Carré"/>
          <p:cNvSpPr/>
          <p:nvPr/>
        </p:nvSpPr>
        <p:spPr>
          <a:xfrm>
            <a:off x="4001193" y="5657850"/>
            <a:ext cx="889001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23" name="Carré"/>
          <p:cNvSpPr/>
          <p:nvPr/>
        </p:nvSpPr>
        <p:spPr>
          <a:xfrm>
            <a:off x="4963666" y="5657850"/>
            <a:ext cx="889001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24" name="tim"/>
          <p:cNvSpPr txBox="1"/>
          <p:nvPr/>
        </p:nvSpPr>
        <p:spPr>
          <a:xfrm>
            <a:off x="4117881" y="5668085"/>
            <a:ext cx="655626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tim</a:t>
            </a:r>
          </a:p>
        </p:txBody>
      </p:sp>
      <p:sp>
        <p:nvSpPr>
          <p:cNvPr id="525" name="bre"/>
          <p:cNvSpPr txBox="1"/>
          <p:nvPr/>
        </p:nvSpPr>
        <p:spPr>
          <a:xfrm>
            <a:off x="5098185" y="5651499"/>
            <a:ext cx="619964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bre</a:t>
            </a:r>
          </a:p>
        </p:txBody>
      </p:sp>
      <p:sp>
        <p:nvSpPr>
          <p:cNvPr id="526" name="Carré"/>
          <p:cNvSpPr/>
          <p:nvPr/>
        </p:nvSpPr>
        <p:spPr>
          <a:xfrm>
            <a:off x="4001193" y="709771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27" name="Carré"/>
          <p:cNvSpPr/>
          <p:nvPr/>
        </p:nvSpPr>
        <p:spPr>
          <a:xfrm>
            <a:off x="4963666" y="7097712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28" name="Ro"/>
          <p:cNvSpPr txBox="1"/>
          <p:nvPr/>
        </p:nvSpPr>
        <p:spPr>
          <a:xfrm>
            <a:off x="4095478" y="7107948"/>
            <a:ext cx="700431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Ro</a:t>
            </a:r>
          </a:p>
        </p:txBody>
      </p:sp>
      <p:sp>
        <p:nvSpPr>
          <p:cNvPr id="529" name="bin"/>
          <p:cNvSpPr txBox="1"/>
          <p:nvPr/>
        </p:nvSpPr>
        <p:spPr>
          <a:xfrm>
            <a:off x="5098413" y="7091362"/>
            <a:ext cx="619507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bin</a:t>
            </a:r>
          </a:p>
        </p:txBody>
      </p:sp>
      <p:sp>
        <p:nvSpPr>
          <p:cNvPr id="530" name="Carré"/>
          <p:cNvSpPr/>
          <p:nvPr/>
        </p:nvSpPr>
        <p:spPr>
          <a:xfrm>
            <a:off x="9493348" y="2378387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31" name="Carré"/>
          <p:cNvSpPr/>
          <p:nvPr/>
        </p:nvSpPr>
        <p:spPr>
          <a:xfrm>
            <a:off x="10455821" y="2378387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32" name="ru"/>
          <p:cNvSpPr txBox="1"/>
          <p:nvPr/>
        </p:nvSpPr>
        <p:spPr>
          <a:xfrm>
            <a:off x="9681130" y="2388622"/>
            <a:ext cx="513437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ru</a:t>
            </a:r>
          </a:p>
        </p:txBody>
      </p:sp>
      <p:sp>
        <p:nvSpPr>
          <p:cNvPr id="533" name="ban"/>
          <p:cNvSpPr txBox="1"/>
          <p:nvPr/>
        </p:nvSpPr>
        <p:spPr>
          <a:xfrm>
            <a:off x="10539590" y="2372037"/>
            <a:ext cx="721463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ban</a:t>
            </a:r>
          </a:p>
        </p:txBody>
      </p:sp>
      <p:sp>
        <p:nvSpPr>
          <p:cNvPr id="534" name="Carré"/>
          <p:cNvSpPr/>
          <p:nvPr/>
        </p:nvSpPr>
        <p:spPr>
          <a:xfrm>
            <a:off x="9988065" y="5644439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35" name="Carré"/>
          <p:cNvSpPr/>
          <p:nvPr/>
        </p:nvSpPr>
        <p:spPr>
          <a:xfrm>
            <a:off x="10950538" y="5644439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36" name="no"/>
          <p:cNvSpPr txBox="1"/>
          <p:nvPr/>
        </p:nvSpPr>
        <p:spPr>
          <a:xfrm>
            <a:off x="10168303" y="5654674"/>
            <a:ext cx="528525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no</a:t>
            </a:r>
          </a:p>
        </p:txBody>
      </p:sp>
      <p:sp>
        <p:nvSpPr>
          <p:cNvPr id="537" name="vem"/>
          <p:cNvSpPr txBox="1"/>
          <p:nvPr/>
        </p:nvSpPr>
        <p:spPr>
          <a:xfrm>
            <a:off x="11001846" y="5638089"/>
            <a:ext cx="786385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vem</a:t>
            </a:r>
          </a:p>
        </p:txBody>
      </p:sp>
      <p:sp>
        <p:nvSpPr>
          <p:cNvPr id="538" name="Carré"/>
          <p:cNvSpPr/>
          <p:nvPr/>
        </p:nvSpPr>
        <p:spPr>
          <a:xfrm>
            <a:off x="11913011" y="5644439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39" name="bre"/>
          <p:cNvSpPr txBox="1"/>
          <p:nvPr/>
        </p:nvSpPr>
        <p:spPr>
          <a:xfrm>
            <a:off x="12011210" y="5638089"/>
            <a:ext cx="619964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bre</a:t>
            </a:r>
          </a:p>
        </p:txBody>
      </p:sp>
      <p:sp>
        <p:nvSpPr>
          <p:cNvPr id="540" name="Carré"/>
          <p:cNvSpPr/>
          <p:nvPr/>
        </p:nvSpPr>
        <p:spPr>
          <a:xfrm>
            <a:off x="9795921" y="394835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41" name="Carré"/>
          <p:cNvSpPr/>
          <p:nvPr/>
        </p:nvSpPr>
        <p:spPr>
          <a:xfrm>
            <a:off x="10758394" y="3948351"/>
            <a:ext cx="889001" cy="889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42" name="tam"/>
          <p:cNvSpPr txBox="1"/>
          <p:nvPr/>
        </p:nvSpPr>
        <p:spPr>
          <a:xfrm>
            <a:off x="9861631" y="3958587"/>
            <a:ext cx="757581" cy="86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tam</a:t>
            </a:r>
          </a:p>
        </p:txBody>
      </p:sp>
      <p:sp>
        <p:nvSpPr>
          <p:cNvPr id="543" name="bour"/>
          <p:cNvSpPr txBox="1"/>
          <p:nvPr/>
        </p:nvSpPr>
        <p:spPr>
          <a:xfrm>
            <a:off x="10775641" y="3942001"/>
            <a:ext cx="854507" cy="86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ursive standard"/>
                <a:ea typeface="Cursive standard"/>
                <a:cs typeface="Cursive standard"/>
                <a:sym typeface="Cursive standard"/>
              </a:defRPr>
            </a:lvl1pPr>
          </a:lstStyle>
          <a:p>
            <a:pPr/>
            <a:r>
              <a:t>bour</a:t>
            </a:r>
          </a:p>
        </p:txBody>
      </p:sp>
      <p:sp>
        <p:nvSpPr>
          <p:cNvPr id="544" name="Ligne"/>
          <p:cNvSpPr/>
          <p:nvPr/>
        </p:nvSpPr>
        <p:spPr>
          <a:xfrm>
            <a:off x="1031244" y="5346700"/>
            <a:ext cx="11913426" cy="0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45" name="Rectangle"/>
          <p:cNvSpPr/>
          <p:nvPr/>
        </p:nvSpPr>
        <p:spPr>
          <a:xfrm>
            <a:off x="3758196" y="2311400"/>
            <a:ext cx="3340607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46" name="Rectangle"/>
          <p:cNvSpPr/>
          <p:nvPr/>
        </p:nvSpPr>
        <p:spPr>
          <a:xfrm>
            <a:off x="3737864" y="3757851"/>
            <a:ext cx="3340606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47" name="Rectangle"/>
          <p:cNvSpPr/>
          <p:nvPr/>
        </p:nvSpPr>
        <p:spPr>
          <a:xfrm>
            <a:off x="3710864" y="5514975"/>
            <a:ext cx="3340607" cy="127000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48" name="Rectangle"/>
          <p:cNvSpPr/>
          <p:nvPr/>
        </p:nvSpPr>
        <p:spPr>
          <a:xfrm>
            <a:off x="3710864" y="7026275"/>
            <a:ext cx="3340607" cy="1270000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49" name="Rectangle"/>
          <p:cNvSpPr/>
          <p:nvPr/>
        </p:nvSpPr>
        <p:spPr>
          <a:xfrm>
            <a:off x="9410493" y="2309464"/>
            <a:ext cx="3340607" cy="12700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50" name="Rectangle"/>
          <p:cNvSpPr/>
          <p:nvPr/>
        </p:nvSpPr>
        <p:spPr>
          <a:xfrm>
            <a:off x="9651968" y="3759547"/>
            <a:ext cx="3340607" cy="12700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551" name="Rectangle"/>
          <p:cNvSpPr/>
          <p:nvPr/>
        </p:nvSpPr>
        <p:spPr>
          <a:xfrm>
            <a:off x="9850870" y="5514975"/>
            <a:ext cx="3340607" cy="1270000"/>
          </a:xfrm>
          <a:prstGeom prst="rect">
            <a:avLst/>
          </a:prstGeom>
          <a:blipFill>
            <a:blip r:embed="rId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pic>
        <p:nvPicPr>
          <p:cNvPr id="552" name="Enregistrement audio.m4a" descr="Enregistrement audio.m4a"/>
          <p:cNvPicPr>
            <a:picLocks noChangeAspect="0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382494" y="2431837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Enregistrement audio.m4a" descr="Enregistrement audio.m4a"/>
          <p:cNvPicPr>
            <a:picLocks noChangeAspect="0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457492" y="408181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Enregistrement audio.m4a" descr="Enregistrement audio.m4a"/>
          <p:cNvPicPr>
            <a:picLocks noChangeAspect="0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562491" y="574678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Enregistrement audio.m4a" descr="Enregistrement audio.m4a"/>
          <p:cNvPicPr>
            <a:picLocks noChangeAspect="0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712489" y="727676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Enregistrement audio.m4a" descr="Enregistrement audio.m4a"/>
          <p:cNvPicPr>
            <a:picLocks noChangeAspect="0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7717381" y="189184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Enregistrement audio.m4a" descr="Enregistrement audio.m4a"/>
          <p:cNvPicPr>
            <a:picLocks noChangeAspect="0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8077375" y="471180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Enregistrement audio.m4a" descr="Enregistrement audio.m4a"/>
          <p:cNvPicPr>
            <a:picLocks noChangeAspect="0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8257373" y="639177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988" fill="hold"/>
                                        <p:tgtEl>
                                          <p:spTgt spid="5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6666" fill="hold"/>
                                        <p:tgtEl>
                                          <p:spTgt spid="5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21655" fill="hold"/>
                                        <p:tgtEl>
                                          <p:spTgt spid="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nodeType="click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44988" fill="hold"/>
                                        <p:tgtEl>
                                          <p:spTgt spid="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mediacall" nodeType="clickEffect" presetSubtype="0" presetID="1" grpId="5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58321" fill="hold"/>
                                        <p:tgtEl>
                                          <p:spTgt spid="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mediacall" nodeType="clickEffect" presetSubtype="0" presetID="1" grpId="6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64988" fill="hold"/>
                                        <p:tgtEl>
                                          <p:spTgt spid="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mediacall" nodeType="clickEffect" presetSubtype="0" presetID="1" grpId="7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76666" fill="hold"/>
                                        <p:tgtEl>
                                          <p:spTgt spid="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31" fill="hold" display="0">
                  <p:stCondLst>
                    <p:cond delay="indefinite"/>
                  </p:stCondLst>
                </p:cTn>
                <p:tgtEl>
                  <p:spTgt spid="555"/>
                </p:tgtEl>
              </p:cMediaNode>
            </p:audio>
            <p:audio isNarration="0">
              <p:cMediaNode mute="0" showWhenStopped="0" numSld="1" vol="100000">
                <p:cTn id="32" fill="hold" display="0">
                  <p:stCondLst>
                    <p:cond delay="indefinite"/>
                  </p:stCondLst>
                </p:cTn>
                <p:tgtEl>
                  <p:spTgt spid="556"/>
                </p:tgtEl>
              </p:cMediaNode>
            </p:audio>
            <p:audio isNarration="0">
              <p:cMediaNode mute="0" showWhenStopped="0" numSld="1" vol="100000">
                <p:cTn id="33" fill="hold" display="0">
                  <p:stCondLst>
                    <p:cond delay="indefinite"/>
                  </p:stCondLst>
                </p:cTn>
                <p:tgtEl>
                  <p:spTgt spid="557"/>
                </p:tgtEl>
              </p:cMediaNode>
            </p:audio>
            <p:audio isNarration="0">
              <p:cMediaNode mute="0" showWhenStopped="0" numSld="1" vol="100000">
                <p:cTn id="34" fill="hold" display="0">
                  <p:stCondLst>
                    <p:cond delay="indefinite"/>
                  </p:stCondLst>
                </p:cTn>
                <p:tgtEl>
                  <p:spTgt spid="558"/>
                </p:tgtEl>
              </p:cMediaNode>
            </p:audio>
            <p:audio isNarration="0">
              <p:cMediaNode mute="0" showWhenStopped="0" numSld="1" vol="100000">
                <p:cTn id="35" fill="hold" display="0">
                  <p:stCondLst>
                    <p:cond delay="indefinite"/>
                  </p:stCondLst>
                </p:cTn>
                <p:tgtEl>
                  <p:spTgt spid="552"/>
                </p:tgtEl>
              </p:cMediaNode>
            </p:audio>
            <p:audio isNarration="0">
              <p:cMediaNode mute="0" showWhenStopped="0" numSld="1" vol="100000">
                <p:cTn id="36" fill="hold" display="0">
                  <p:stCondLst>
                    <p:cond delay="indefinite"/>
                  </p:stCondLst>
                </p:cTn>
                <p:tgtEl>
                  <p:spTgt spid="553"/>
                </p:tgtEl>
              </p:cMediaNode>
            </p:audio>
            <p:audio isNarration="0">
              <p:cMediaNode mute="0" showWhenStopped="0" numSld="1" vol="100000">
                <p:cTn id="37" fill="hold" display="0">
                  <p:stCondLst>
                    <p:cond delay="indefinite"/>
                  </p:stCondLst>
                </p:cTn>
                <p:tgtEl>
                  <p:spTgt spid="554"/>
                </p:tgtEl>
              </p:cMediaNode>
            </p:audio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4.png"/></Relationships>

</file>

<file path=ppt/theme/theme1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