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g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exte du titre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" name="Texte niveau 1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&quot;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"</a:t>
            </a:r>
          </a:p>
        </p:txBody>
      </p:sp>
      <p:sp>
        <p:nvSpPr>
          <p:cNvPr id="102" name="Saisissez une citation ici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Saisissez une citation ici.</a:t>
            </a:r>
          </a:p>
        </p:txBody>
      </p:sp>
      <p:sp>
        <p:nvSpPr>
          <p:cNvPr id="103" name="-Gilles Allain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10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/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/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g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exte du titre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5" name="Texte niveau 1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4" name="Numéro de diapositive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/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g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exte du titre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4" name="Texte niveau 1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g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g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3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/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g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exte du titre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4" name="Texte niveau 1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/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182741592_1098x949.jpeg"/>
          <p:cNvSpPr/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182429520_1646x1646.jpeg"/>
          <p:cNvSpPr/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pn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e"/>
          <p:cNvSpPr txBox="1"/>
          <p:nvPr/>
        </p:nvSpPr>
        <p:spPr>
          <a:xfrm>
            <a:off x="1492250" y="285749"/>
            <a:ext cx="4181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2800"/>
              </a:lnSpc>
              <a:spcBef>
                <a:spcPts val="0"/>
              </a:spcBef>
              <a:defRPr i="0" spc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016" y="266439"/>
            <a:ext cx="10422768" cy="922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Activité 1 : représentation de nombres sous la forme barres de dix et cubes unités"/>
          <p:cNvGrpSpPr/>
          <p:nvPr/>
        </p:nvGrpSpPr>
        <p:grpSpPr>
          <a:xfrm>
            <a:off x="632934" y="444500"/>
            <a:ext cx="11764332" cy="889001"/>
            <a:chOff x="0" y="0"/>
            <a:chExt cx="11764330" cy="889000"/>
          </a:xfrm>
        </p:grpSpPr>
        <p:sp>
          <p:nvSpPr>
            <p:cNvPr id="132" name="Activité 1 : représentation de nombres sous la forme barres de dix et cubes unités"/>
            <p:cNvSpPr txBox="1"/>
            <p:nvPr/>
          </p:nvSpPr>
          <p:spPr>
            <a:xfrm>
              <a:off x="139699" y="139700"/>
              <a:ext cx="11484932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u="sng"/>
                <a:t>Activité 1</a:t>
              </a:r>
              <a:r>
                <a:t> : représentation de nombres sous la forme barres de dix et cubes unités</a:t>
              </a:r>
            </a:p>
          </p:txBody>
        </p:sp>
        <p:pic>
          <p:nvPicPr>
            <p:cNvPr id="131" name="Activité 1 : représentation de nombres sous la forme barres de dix et cubes unités Activité 1 : représentation de nombres sous la forme barres de dix et cubes unités" descr="Activité 1 : représentation de nombres sous la forme barres de dix et cubes unités Activité 1 : représentation de nombres sous la forme barres de dix et cubes unités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1764332" cy="889000"/>
            </a:xfrm>
            <a:prstGeom prst="rect">
              <a:avLst/>
            </a:prstGeom>
            <a:effectLst/>
          </p:spPr>
        </p:pic>
      </p:grpSp>
      <p:sp>
        <p:nvSpPr>
          <p:cNvPr id="134" name="Des nombres ont été représentés sous la forme de barres de dizaines et cubes unités, le nombre en chiffre à été caché par un carré, à toi de le retrouver et de l’écrire sur ton cahier."/>
          <p:cNvSpPr txBox="1"/>
          <p:nvPr/>
        </p:nvSpPr>
        <p:spPr>
          <a:xfrm>
            <a:off x="1338951" y="2135232"/>
            <a:ext cx="1032689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i="0" spc="0" sz="25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lvl1pPr>
          </a:lstStyle>
          <a:p>
            <a:pPr/>
            <a:r>
              <a:t>Des nombres ont été représentés sous la forme de barres de dizaines et cubes unités, le nombre en chiffre à été caché par un carré, à toi de le retrouver et de l’écrire sur ton cahier.</a:t>
            </a:r>
          </a:p>
        </p:txBody>
      </p:sp>
      <p:grpSp>
        <p:nvGrpSpPr>
          <p:cNvPr id="148" name="Groupe"/>
          <p:cNvGrpSpPr/>
          <p:nvPr/>
        </p:nvGrpSpPr>
        <p:grpSpPr>
          <a:xfrm>
            <a:off x="2772168" y="4765765"/>
            <a:ext cx="7943730" cy="2560972"/>
            <a:chOff x="0" y="0"/>
            <a:chExt cx="7943728" cy="2560970"/>
          </a:xfrm>
        </p:grpSpPr>
        <p:sp>
          <p:nvSpPr>
            <p:cNvPr id="135" name="Il s’agit du nombre   45"/>
            <p:cNvSpPr txBox="1"/>
            <p:nvPr/>
          </p:nvSpPr>
          <p:spPr>
            <a:xfrm>
              <a:off x="3156710" y="909216"/>
              <a:ext cx="3605563" cy="617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i="0" spc="0"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Il s’agit du nombre   </a:t>
              </a:r>
              <a:r>
                <a:rPr>
                  <a:solidFill>
                    <a:srgbClr val="EE220C"/>
                  </a:solidFill>
                </a:rPr>
                <a:t>4</a:t>
              </a:r>
              <a:r>
                <a:rPr>
                  <a:solidFill>
                    <a:srgbClr val="00A2FF"/>
                  </a:solidFill>
                </a:rPr>
                <a:t>5</a:t>
              </a:r>
            </a:p>
          </p:txBody>
        </p:sp>
        <p:sp>
          <p:nvSpPr>
            <p:cNvPr id="136" name="Carré"/>
            <p:cNvSpPr/>
            <p:nvPr/>
          </p:nvSpPr>
          <p:spPr>
            <a:xfrm>
              <a:off x="2238682" y="830120"/>
              <a:ext cx="144001" cy="144001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37" name="Rectangle"/>
            <p:cNvSpPr/>
            <p:nvPr/>
          </p:nvSpPr>
          <p:spPr>
            <a:xfrm>
              <a:off x="994586" y="654546"/>
              <a:ext cx="144001" cy="1440001"/>
            </a:xfrm>
            <a:prstGeom prst="rect">
              <a:avLst/>
            </a:prstGeom>
            <a:solidFill>
              <a:srgbClr val="EE220C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38" name="Rectangle"/>
            <p:cNvSpPr/>
            <p:nvPr/>
          </p:nvSpPr>
          <p:spPr>
            <a:xfrm>
              <a:off x="1314626" y="654546"/>
              <a:ext cx="144001" cy="1440001"/>
            </a:xfrm>
            <a:prstGeom prst="rect">
              <a:avLst/>
            </a:prstGeom>
            <a:solidFill>
              <a:srgbClr val="EE220C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39" name="Rectangle"/>
            <p:cNvSpPr/>
            <p:nvPr/>
          </p:nvSpPr>
          <p:spPr>
            <a:xfrm>
              <a:off x="1664772" y="654546"/>
              <a:ext cx="144001" cy="1440001"/>
            </a:xfrm>
            <a:prstGeom prst="rect">
              <a:avLst/>
            </a:prstGeom>
            <a:solidFill>
              <a:srgbClr val="EE220C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40" name="Rectangle"/>
            <p:cNvSpPr/>
            <p:nvPr/>
          </p:nvSpPr>
          <p:spPr>
            <a:xfrm>
              <a:off x="1951727" y="654546"/>
              <a:ext cx="144001" cy="1440001"/>
            </a:xfrm>
            <a:prstGeom prst="rect">
              <a:avLst/>
            </a:prstGeom>
            <a:solidFill>
              <a:srgbClr val="EE220C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41" name="Carré"/>
            <p:cNvSpPr/>
            <p:nvPr/>
          </p:nvSpPr>
          <p:spPr>
            <a:xfrm>
              <a:off x="2238682" y="1224196"/>
              <a:ext cx="144001" cy="144001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42" name="Carré"/>
            <p:cNvSpPr/>
            <p:nvPr/>
          </p:nvSpPr>
          <p:spPr>
            <a:xfrm>
              <a:off x="2619682" y="986820"/>
              <a:ext cx="144001" cy="144001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43" name="Carré"/>
            <p:cNvSpPr/>
            <p:nvPr/>
          </p:nvSpPr>
          <p:spPr>
            <a:xfrm>
              <a:off x="2541332" y="1302546"/>
              <a:ext cx="144001" cy="144001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44" name="Carré"/>
            <p:cNvSpPr/>
            <p:nvPr/>
          </p:nvSpPr>
          <p:spPr>
            <a:xfrm>
              <a:off x="2238682" y="1641916"/>
              <a:ext cx="144001" cy="144001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i="0" spc="0"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45" name="Exemple :"/>
            <p:cNvSpPr txBox="1"/>
            <p:nvPr/>
          </p:nvSpPr>
          <p:spPr>
            <a:xfrm>
              <a:off x="0" y="-1"/>
              <a:ext cx="1295898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spc="22" sz="2300" u="sng"/>
                <a:t>Exemple</a:t>
              </a:r>
              <a:r>
                <a:t> :</a:t>
              </a:r>
            </a:p>
          </p:txBody>
        </p:sp>
        <p:sp>
          <p:nvSpPr>
            <p:cNvPr id="146" name="Rectangle"/>
            <p:cNvSpPr/>
            <p:nvPr/>
          </p:nvSpPr>
          <p:spPr>
            <a:xfrm>
              <a:off x="14163" y="31423"/>
              <a:ext cx="7929566" cy="2529548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147" name="Rectangle"/>
            <p:cNvSpPr/>
            <p:nvPr/>
          </p:nvSpPr>
          <p:spPr>
            <a:xfrm>
              <a:off x="6187464" y="909216"/>
              <a:ext cx="646709" cy="617261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231" y="275461"/>
            <a:ext cx="12292338" cy="920267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53"/>
          <p:cNvSpPr txBox="1"/>
          <p:nvPr/>
        </p:nvSpPr>
        <p:spPr>
          <a:xfrm>
            <a:off x="4681239" y="1325033"/>
            <a:ext cx="50965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53</a:t>
            </a:r>
          </a:p>
        </p:txBody>
      </p:sp>
      <p:sp>
        <p:nvSpPr>
          <p:cNvPr id="152" name="Carré"/>
          <p:cNvSpPr/>
          <p:nvPr/>
        </p:nvSpPr>
        <p:spPr>
          <a:xfrm>
            <a:off x="4301066" y="982133"/>
            <a:ext cx="1270001" cy="1270001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3" name="58"/>
          <p:cNvSpPr txBox="1"/>
          <p:nvPr/>
        </p:nvSpPr>
        <p:spPr>
          <a:xfrm>
            <a:off x="4681239" y="5719233"/>
            <a:ext cx="50965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58</a:t>
            </a:r>
          </a:p>
        </p:txBody>
      </p:sp>
      <p:sp>
        <p:nvSpPr>
          <p:cNvPr id="154" name="Carré"/>
          <p:cNvSpPr/>
          <p:nvPr/>
        </p:nvSpPr>
        <p:spPr>
          <a:xfrm>
            <a:off x="4301066" y="5376333"/>
            <a:ext cx="1270001" cy="1270001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5" name="56"/>
          <p:cNvSpPr txBox="1"/>
          <p:nvPr/>
        </p:nvSpPr>
        <p:spPr>
          <a:xfrm>
            <a:off x="11479972" y="3856566"/>
            <a:ext cx="50965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56</a:t>
            </a:r>
          </a:p>
        </p:txBody>
      </p:sp>
      <p:sp>
        <p:nvSpPr>
          <p:cNvPr id="156" name="Carré"/>
          <p:cNvSpPr/>
          <p:nvPr/>
        </p:nvSpPr>
        <p:spPr>
          <a:xfrm>
            <a:off x="11099800" y="3513666"/>
            <a:ext cx="1270000" cy="1270001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7" name="Une fois que tu as écrit ces nombres sur ton cahier, vérifie en faisant glisser les carrés à l’aide de ta souris."/>
          <p:cNvSpPr txBox="1"/>
          <p:nvPr/>
        </p:nvSpPr>
        <p:spPr>
          <a:xfrm>
            <a:off x="7039320" y="7971366"/>
            <a:ext cx="476674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25" sz="2500"/>
            </a:lvl1pPr>
          </a:lstStyle>
          <a:p>
            <a:pPr/>
            <a:r>
              <a:t>Une fois que tu as écrit ces nombres sur ton cahier, vérifie en faisant glisser les carrés à l’aide de ta souris.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Activité 2 : Calcul mental"/>
          <p:cNvGrpSpPr/>
          <p:nvPr/>
        </p:nvGrpSpPr>
        <p:grpSpPr>
          <a:xfrm>
            <a:off x="219420" y="283633"/>
            <a:ext cx="4078149" cy="889001"/>
            <a:chOff x="0" y="0"/>
            <a:chExt cx="4078147" cy="889000"/>
          </a:xfrm>
        </p:grpSpPr>
        <p:sp>
          <p:nvSpPr>
            <p:cNvPr id="160" name="Activité 2 : Calcul mental"/>
            <p:cNvSpPr txBox="1"/>
            <p:nvPr/>
          </p:nvSpPr>
          <p:spPr>
            <a:xfrm>
              <a:off x="139700" y="139700"/>
              <a:ext cx="3798748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Activité 2 : Calcul mental</a:t>
              </a:r>
            </a:p>
          </p:txBody>
        </p:sp>
        <p:pic>
          <p:nvPicPr>
            <p:cNvPr id="159" name="Activité 2 : Calcul mental Activité 2 : Calcul mental" descr="Activité 2 : Calcul mental Activité 2 : Calcul mental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78148" cy="889000"/>
            </a:xfrm>
            <a:prstGeom prst="rect">
              <a:avLst/>
            </a:prstGeom>
            <a:effectLst/>
          </p:spPr>
        </p:pic>
      </p:grpSp>
      <p:sp>
        <p:nvSpPr>
          <p:cNvPr id="162" name="Cette activité peut-être réalisée à l’oral, votre enfant n’a pas besoin d’écrire les calculs."/>
          <p:cNvSpPr txBox="1"/>
          <p:nvPr/>
        </p:nvSpPr>
        <p:spPr>
          <a:xfrm>
            <a:off x="9406059" y="474133"/>
            <a:ext cx="3405672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Cette activité peut-être réalisée à l’oral, votre enfant n’a pas besoin d’écrire les calculs.</a:t>
            </a:r>
          </a:p>
        </p:txBody>
      </p:sp>
      <p:sp>
        <p:nvSpPr>
          <p:cNvPr id="163" name="Déplacer les carrés pour voir les réponses."/>
          <p:cNvSpPr txBox="1"/>
          <p:nvPr/>
        </p:nvSpPr>
        <p:spPr>
          <a:xfrm>
            <a:off x="10773120" y="7416799"/>
            <a:ext cx="2168025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Déplacer les carrés pour voir les réponses.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683" y="2855383"/>
            <a:ext cx="5778501" cy="519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arré"/>
          <p:cNvSpPr/>
          <p:nvPr/>
        </p:nvSpPr>
        <p:spPr>
          <a:xfrm>
            <a:off x="4529666" y="2954866"/>
            <a:ext cx="1270001" cy="1270001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6" name="Carré"/>
          <p:cNvSpPr/>
          <p:nvPr/>
        </p:nvSpPr>
        <p:spPr>
          <a:xfrm>
            <a:off x="4529666" y="4817533"/>
            <a:ext cx="1270001" cy="1270001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7" name="Carré"/>
          <p:cNvSpPr/>
          <p:nvPr/>
        </p:nvSpPr>
        <p:spPr>
          <a:xfrm>
            <a:off x="4529666" y="6680200"/>
            <a:ext cx="1270001" cy="1270000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8" name="Effectue les calculs suivants :"/>
          <p:cNvSpPr txBox="1"/>
          <p:nvPr/>
        </p:nvSpPr>
        <p:spPr>
          <a:xfrm>
            <a:off x="545387" y="2078566"/>
            <a:ext cx="428328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Effectue les calculs suivants 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366" y="2057400"/>
            <a:ext cx="7137401" cy="7670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Activité 3 : Repérage sur quadrillage"/>
          <p:cNvGrpSpPr/>
          <p:nvPr/>
        </p:nvGrpSpPr>
        <p:grpSpPr>
          <a:xfrm>
            <a:off x="219420" y="283633"/>
            <a:ext cx="5621098" cy="889001"/>
            <a:chOff x="0" y="0"/>
            <a:chExt cx="5621097" cy="889000"/>
          </a:xfrm>
        </p:grpSpPr>
        <p:sp>
          <p:nvSpPr>
            <p:cNvPr id="172" name="Activité 3 : Repérage sur quadrillage"/>
            <p:cNvSpPr txBox="1"/>
            <p:nvPr/>
          </p:nvSpPr>
          <p:spPr>
            <a:xfrm>
              <a:off x="139700" y="139700"/>
              <a:ext cx="5341698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Activité 3 : Repérage sur quadrillage</a:t>
              </a:r>
            </a:p>
          </p:txBody>
        </p:sp>
        <p:pic>
          <p:nvPicPr>
            <p:cNvPr id="171" name="Activité 3 : Repérage sur quadrillage Activité 3 : Repérage sur quadrillage" descr="Activité 3 : Repérage sur quadrillage Activité 3 : Repérage sur quadrill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21098" cy="889000"/>
            </a:xfrm>
            <a:prstGeom prst="rect">
              <a:avLst/>
            </a:prstGeom>
            <a:effectLst/>
          </p:spPr>
        </p:pic>
      </p:grpSp>
      <p:sp>
        <p:nvSpPr>
          <p:cNvPr id="174" name="Vous pouvez si vous ne souhaitez pas imprimer, recopier les modèles sur une feuille à grand carreaux ou une page de cahier.…"/>
          <p:cNvSpPr txBox="1"/>
          <p:nvPr/>
        </p:nvSpPr>
        <p:spPr>
          <a:xfrm>
            <a:off x="8877315" y="1667933"/>
            <a:ext cx="3694066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26" sz="2600"/>
            </a:pPr>
            <a:r>
              <a:t>Vous pouvez si vous ne souhaitez pas imprimer, recopier les modèles sur une feuille à grand carreaux ou une page de cahier.</a:t>
            </a:r>
          </a:p>
          <a:p>
            <a:pPr>
              <a:defRPr spc="26" sz="2600"/>
            </a:pPr>
            <a:r>
              <a:t>Il est important que le coloriage soit fait avec précision.</a:t>
            </a:r>
          </a:p>
          <a:p>
            <a:pPr>
              <a:defRPr spc="26" sz="2600"/>
            </a:pPr>
            <a:r>
              <a:t>N’hésitez pas à m’envoyer des photos des réalisations.</a:t>
            </a:r>
          </a:p>
        </p:txBody>
      </p:sp>
      <p:pic>
        <p:nvPicPr>
          <p:cNvPr id="175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722533" y="6096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8345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452" y="1723427"/>
            <a:ext cx="10909301" cy="8102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Activité 4 : Anticiper un résultat"/>
          <p:cNvGrpSpPr/>
          <p:nvPr/>
        </p:nvGrpSpPr>
        <p:grpSpPr>
          <a:xfrm>
            <a:off x="219420" y="283633"/>
            <a:ext cx="5067481" cy="889001"/>
            <a:chOff x="0" y="0"/>
            <a:chExt cx="5067479" cy="889000"/>
          </a:xfrm>
        </p:grpSpPr>
        <p:sp>
          <p:nvSpPr>
            <p:cNvPr id="179" name="Activité 4 : Anticiper un résultat"/>
            <p:cNvSpPr txBox="1"/>
            <p:nvPr/>
          </p:nvSpPr>
          <p:spPr>
            <a:xfrm>
              <a:off x="139700" y="139700"/>
              <a:ext cx="478808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Activité 4 : Anticiper un résultat</a:t>
              </a:r>
            </a:p>
          </p:txBody>
        </p:sp>
        <p:pic>
          <p:nvPicPr>
            <p:cNvPr id="178" name="Activité 4 : Anticiper un résultat Activité 4 : Anticiper un résultat" descr="Activité 4 : Anticiper un résultat Activité 4 : Anticiper un résultat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67480" cy="889000"/>
            </a:xfrm>
            <a:prstGeom prst="rect">
              <a:avLst/>
            </a:prstGeom>
            <a:effectLst/>
          </p:spPr>
        </p:pic>
      </p:grpSp>
      <p:sp>
        <p:nvSpPr>
          <p:cNvPr id="181" name="Cette règle du jeu a été distribuée à votre enfant le dernier jour de classe, elle se trouve dans le porte-vues bleu."/>
          <p:cNvSpPr/>
          <p:nvPr/>
        </p:nvSpPr>
        <p:spPr>
          <a:xfrm>
            <a:off x="8197057" y="821036"/>
            <a:ext cx="4470286" cy="2573464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Cette règle du jeu a été distribuée à votre enfant le dernier jour de classe, elle se trouve dans le porte-vues bleu.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