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9"/>
  </p:normalViewPr>
  <p:slideViewPr>
    <p:cSldViewPr snapToGrid="0" snapToObjects="1" showGuides="1">
      <p:cViewPr varScale="1">
        <p:scale>
          <a:sx n="66" d="100"/>
          <a:sy n="66" d="100"/>
        </p:scale>
        <p:origin x="1536" y="21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gn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exte du titre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&quot;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"</a:t>
            </a:r>
          </a:p>
        </p:txBody>
      </p:sp>
      <p:sp>
        <p:nvSpPr>
          <p:cNvPr id="102" name="Saisissez une citation ici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Saisissez une citation ici.</a:t>
            </a:r>
          </a:p>
        </p:txBody>
      </p:sp>
      <p:sp>
        <p:nvSpPr>
          <p:cNvPr id="103" name="-Gilles Allain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-Gilles Allain</a:t>
            </a:r>
          </a:p>
        </p:txBody>
      </p:sp>
      <p:sp>
        <p:nvSpPr>
          <p:cNvPr id="10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>
            <a:spLocks noGrp="1"/>
          </p:cNvSpPr>
          <p:nvPr>
            <p:ph type="pic" idx="13"/>
          </p:nvPr>
        </p:nvSpPr>
        <p:spPr>
          <a:xfrm>
            <a:off x="-63500" y="-139700"/>
            <a:ext cx="13144500" cy="14280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>
            <a:spLocks noGrp="1"/>
          </p:cNvSpPr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Rectangle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Lign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exte du titre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du titre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82429520_1646x1646.jpeg"/>
          <p:cNvSpPr>
            <a:spLocks noGrp="1"/>
          </p:cNvSpPr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Lign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Texte du titre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g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g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>
            <a:spLocks noGrp="1"/>
          </p:cNvSpPr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Ligne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exte du titre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>
            <a:spLocks noGrp="1"/>
          </p:cNvSpPr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182741592_1098x949.jpeg"/>
          <p:cNvSpPr>
            <a:spLocks noGrp="1"/>
          </p:cNvSpPr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182429520_1646x1646.jpeg"/>
          <p:cNvSpPr>
            <a:spLocks noGrp="1"/>
          </p:cNvSpPr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t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tif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image" Target="../media/image13.tif"/><Relationship Id="rId10" Type="http://schemas.openxmlformats.org/officeDocument/2006/relationships/image" Target="../media/image17.tif"/><Relationship Id="rId4" Type="http://schemas.openxmlformats.org/officeDocument/2006/relationships/image" Target="../media/image9.png"/><Relationship Id="rId9" Type="http://schemas.openxmlformats.org/officeDocument/2006/relationships/image" Target="../media/image1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e"/>
          <p:cNvSpPr txBox="1"/>
          <p:nvPr/>
        </p:nvSpPr>
        <p:spPr>
          <a:xfrm>
            <a:off x="1492250" y="285749"/>
            <a:ext cx="4181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2800"/>
              </a:lnSpc>
              <a:spcBef>
                <a:spcPts val="0"/>
              </a:spcBef>
              <a:defRPr sz="1200" i="0" spc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16" y="266439"/>
            <a:ext cx="10422768" cy="922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Ecrire les nombres dictés sous la forme dizaines et unités"/>
          <p:cNvGrpSpPr/>
          <p:nvPr/>
        </p:nvGrpSpPr>
        <p:grpSpPr>
          <a:xfrm>
            <a:off x="661850" y="651552"/>
            <a:ext cx="8341418" cy="889001"/>
            <a:chOff x="0" y="0"/>
            <a:chExt cx="8341416" cy="889000"/>
          </a:xfrm>
        </p:grpSpPr>
        <p:sp>
          <p:nvSpPr>
            <p:cNvPr id="132" name="Ecrire les nombres dictés sous la forme dizaines et unités"/>
            <p:cNvSpPr txBox="1"/>
            <p:nvPr/>
          </p:nvSpPr>
          <p:spPr>
            <a:xfrm>
              <a:off x="139700" y="139700"/>
              <a:ext cx="8062017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Ecrire les nombres dictés sous la forme dizaines et unités</a:t>
              </a:r>
            </a:p>
          </p:txBody>
        </p:sp>
        <p:pic>
          <p:nvPicPr>
            <p:cNvPr id="131" name="Ecrire les nombres dictés sous la forme dizaines et unités Ecrire les nombres dictés sous la forme dizaines et unités" descr="Ecrire les nombres dictés sous la forme dizaines et unités Ecrire les nombres dictés sous la forme dizaines et unités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8341417" cy="889000"/>
            </a:xfrm>
            <a:prstGeom prst="rect">
              <a:avLst/>
            </a:prstGeom>
            <a:effectLst/>
          </p:spPr>
        </p:pic>
      </p:grpSp>
      <p:sp>
        <p:nvSpPr>
          <p:cNvPr id="134" name="Par exemple lorsque je dis 23 tu dois écrire 2d3u.…"/>
          <p:cNvSpPr txBox="1"/>
          <p:nvPr/>
        </p:nvSpPr>
        <p:spPr>
          <a:xfrm>
            <a:off x="3334109" y="1836829"/>
            <a:ext cx="8548132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Par exemple lorsque je dis 23 tu dois écrire 2d3u.</a:t>
            </a:r>
          </a:p>
          <a:p>
            <a:r>
              <a:t>Pour vérifier, place le nombre dans le tableau de numération</a:t>
            </a:r>
          </a:p>
        </p:txBody>
      </p:sp>
      <p:graphicFrame>
        <p:nvGraphicFramePr>
          <p:cNvPr id="135" name="Tableau"/>
          <p:cNvGraphicFramePr/>
          <p:nvPr>
            <p:extLst>
              <p:ext uri="{D42A27DB-BD31-4B8C-83A1-F6EECF244321}">
                <p14:modId xmlns:p14="http://schemas.microsoft.com/office/powerpoint/2010/main" val="3193548477"/>
              </p:ext>
            </p:extLst>
          </p:nvPr>
        </p:nvGraphicFramePr>
        <p:xfrm>
          <a:off x="5032345" y="3384057"/>
          <a:ext cx="4190558" cy="2515153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209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511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dirty="0">
                          <a:solidFill>
                            <a:srgbClr val="FF2600"/>
                          </a:solidFill>
                          <a:latin typeface="Abadi MT Condensed Light" panose="020B0306030101010103" pitchFamily="34" charset="77"/>
                          <a:sym typeface="Iowan Old Style"/>
                        </a:rPr>
                        <a:t>dizaines</a:t>
                      </a:r>
                      <a:endParaRPr sz="2800" dirty="0">
                        <a:solidFill>
                          <a:srgbClr val="FF2600"/>
                        </a:solidFill>
                        <a:latin typeface="Abadi MT Condensed Light" panose="020B0306030101010103" pitchFamily="34" charset="77"/>
                        <a:sym typeface="Iowan Old Styl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 err="1">
                          <a:solidFill>
                            <a:srgbClr val="0433FF"/>
                          </a:solidFill>
                          <a:latin typeface="Abadi MT Condensed Light" panose="020B0306030101010103" pitchFamily="34" charset="77"/>
                          <a:sym typeface="Iowan Old Style"/>
                        </a:rPr>
                        <a:t>unités</a:t>
                      </a:r>
                      <a:endParaRPr sz="2800" dirty="0">
                        <a:solidFill>
                          <a:srgbClr val="0433FF"/>
                        </a:solidFill>
                        <a:latin typeface="Abadi MT Condensed Light" panose="020B0306030101010103" pitchFamily="34" charset="77"/>
                        <a:sym typeface="Iowan Old Style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037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200">
                          <a:solidFill>
                            <a:schemeClr val="accent2">
                              <a:satOff val="-3676"/>
                              <a:lumOff val="-12171"/>
                            </a:schemeClr>
                          </a:solidFill>
                          <a:sym typeface="Iowan Old Style"/>
                        </a:rPr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200" dirty="0">
                          <a:solidFill>
                            <a:schemeClr val="accent2">
                              <a:satOff val="-3676"/>
                              <a:lumOff val="-12171"/>
                            </a:schemeClr>
                          </a:solidFill>
                          <a:sym typeface="Iowan Old Style"/>
                        </a:rPr>
                        <a:t>3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6" name="Enregistrement audio.m4a" descr="Enregistrement audio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4476" y="7608344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Consigne"/>
          <p:cNvSpPr txBox="1"/>
          <p:nvPr/>
        </p:nvSpPr>
        <p:spPr>
          <a:xfrm>
            <a:off x="2682879" y="7895115"/>
            <a:ext cx="141843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Consigne</a:t>
            </a:r>
          </a:p>
        </p:txBody>
      </p:sp>
      <p:pic>
        <p:nvPicPr>
          <p:cNvPr id="138" name="Enregistrement audio.m4a" descr="Enregistrement audio.m4a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9360" y="7572165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Dictée de nombres"/>
          <p:cNvSpPr txBox="1"/>
          <p:nvPr/>
        </p:nvSpPr>
        <p:spPr>
          <a:xfrm>
            <a:off x="8616301" y="7895115"/>
            <a:ext cx="267211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Dictée de nombres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44988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650000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36"/>
                </p:tgtEl>
              </p:cMediaNode>
            </p:audio>
            <p:audio>
              <p:cMediaNode vol="10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ORRECTION"/>
          <p:cNvSpPr txBox="1"/>
          <p:nvPr/>
        </p:nvSpPr>
        <p:spPr>
          <a:xfrm>
            <a:off x="548294" y="586875"/>
            <a:ext cx="237566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CORRECTION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99" y="1551164"/>
            <a:ext cx="10439401" cy="730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Calcul Mental : s’entraîner à calculer des sommes rapidement."/>
          <p:cNvGrpSpPr/>
          <p:nvPr/>
        </p:nvGrpSpPr>
        <p:grpSpPr>
          <a:xfrm>
            <a:off x="318146" y="271668"/>
            <a:ext cx="9170591" cy="889001"/>
            <a:chOff x="0" y="0"/>
            <a:chExt cx="9170589" cy="889000"/>
          </a:xfrm>
        </p:grpSpPr>
        <p:sp>
          <p:nvSpPr>
            <p:cNvPr id="145" name="Calcul Mental : s’entraîner à calculer des sommes rapidement."/>
            <p:cNvSpPr txBox="1"/>
            <p:nvPr/>
          </p:nvSpPr>
          <p:spPr>
            <a:xfrm>
              <a:off x="139699" y="139700"/>
              <a:ext cx="889119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Calcul Mental : s’entraîner à calculer des sommes rapidement.</a:t>
              </a:r>
            </a:p>
          </p:txBody>
        </p:sp>
        <p:pic>
          <p:nvPicPr>
            <p:cNvPr id="144" name="Calcul Mental : s’entraîner à calculer des sommes rapidement. Calcul Mental : s’entraîner à calculer des sommes rapidement." descr="Calcul Mental : s’entraîner à calculer des sommes rapidement. Calcul Mental : s’entraîner à calculer des sommes rapidement.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70591" cy="889000"/>
            </a:xfrm>
            <a:prstGeom prst="rect">
              <a:avLst/>
            </a:prstGeom>
            <a:effectLst/>
          </p:spPr>
        </p:pic>
      </p:grpSp>
      <p:sp>
        <p:nvSpPr>
          <p:cNvPr id="147" name="Ecris sur ta feuille ou ton cahier le résultat des additions suivantes. Tu n’as pas besoin de recopier le calcul. (Cet exercice peut se faire à l’oral : vous dictez les calculs à votre enfant et il vous donne le résultat.)"/>
          <p:cNvSpPr txBox="1"/>
          <p:nvPr/>
        </p:nvSpPr>
        <p:spPr>
          <a:xfrm>
            <a:off x="1779058" y="1446362"/>
            <a:ext cx="9707223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Ecris sur ta feuille ou ton cahier le résultat des additions suivantes. Tu n’as pas besoin de recopier le calcul. (Cet exercice peut se faire à l’oral : vous dictez les calculs à votre enfant et il vous donne le résultat.)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062" y="3764057"/>
            <a:ext cx="6772676" cy="4370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Additionner avec la numération"/>
          <p:cNvGrpSpPr/>
          <p:nvPr/>
        </p:nvGrpSpPr>
        <p:grpSpPr>
          <a:xfrm>
            <a:off x="473420" y="317500"/>
            <a:ext cx="4931540" cy="889001"/>
            <a:chOff x="0" y="0"/>
            <a:chExt cx="4931538" cy="889000"/>
          </a:xfrm>
        </p:grpSpPr>
        <p:sp>
          <p:nvSpPr>
            <p:cNvPr id="151" name="Additionner avec la numération"/>
            <p:cNvSpPr txBox="1"/>
            <p:nvPr/>
          </p:nvSpPr>
          <p:spPr>
            <a:xfrm>
              <a:off x="139700" y="139700"/>
              <a:ext cx="4652139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Additionner avec la numération</a:t>
              </a:r>
            </a:p>
          </p:txBody>
        </p:sp>
        <p:pic>
          <p:nvPicPr>
            <p:cNvPr id="150" name="Additionner avec la numération Additionner avec la numération" descr="Additionner avec la numération Additionner avec la numération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31539" cy="889000"/>
            </a:xfrm>
            <a:prstGeom prst="rect">
              <a:avLst/>
            </a:prstGeom>
            <a:effectLst/>
          </p:spPr>
        </p:pic>
      </p:grpSp>
      <p:sp>
        <p:nvSpPr>
          <p:cNvPr id="153" name="Le premier problème sera résolu pas à pas avec votre enfant pour qu’il comprenne la démarche.…"/>
          <p:cNvSpPr txBox="1"/>
          <p:nvPr/>
        </p:nvSpPr>
        <p:spPr>
          <a:xfrm>
            <a:off x="646987" y="2146299"/>
            <a:ext cx="11710826" cy="54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1162" indent="-411162">
              <a:buSzPct val="45000"/>
              <a:buBlip>
                <a:blip r:embed="rId3"/>
              </a:buBlip>
            </a:pPr>
            <a:r>
              <a:t>Le premier problème sera résolu pas à pas avec votre enfant pour qu’il comprenne la démarche.</a:t>
            </a:r>
          </a:p>
          <a:p>
            <a:r>
              <a:rPr u="sng">
                <a:solidFill>
                  <a:srgbClr val="FF2600"/>
                </a:solidFill>
              </a:rPr>
              <a:t>Attention</a:t>
            </a:r>
            <a:r>
              <a:t> : nous n’attendons pas l’addition posée donc merci de ne pas la montrer à votre enfant pour la résolution des différents problèmes pour le moment.</a:t>
            </a:r>
          </a:p>
          <a:p>
            <a:pPr marL="411162" indent="-411162">
              <a:buSzPct val="45000"/>
              <a:buBlip>
                <a:blip r:embed="rId3"/>
              </a:buBlip>
            </a:pPr>
            <a:r>
              <a:t>Le second problème est identique au premier, seules les données numériques changent. </a:t>
            </a:r>
          </a:p>
          <a:p>
            <a:pPr marL="411162" indent="-411162">
              <a:buSzPct val="45000"/>
              <a:buBlip>
                <a:blip r:embed="rId3"/>
              </a:buBlip>
            </a:pPr>
            <a:r>
              <a:t>Vous pouvez, si votre enfant n’est pas encore à l’aise avec ce mode de calcul, ou si au contraire il a envie de continuer, lui proposer un troisième calcul tout en prenant garde à ne pas mettre de retenue (la somme des unités ne doit pas dépasser 9). Par exemple vous pouvez proposer 32 + 14.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Problème 1"/>
          <p:cNvGrpSpPr/>
          <p:nvPr/>
        </p:nvGrpSpPr>
        <p:grpSpPr>
          <a:xfrm>
            <a:off x="354887" y="300566"/>
            <a:ext cx="2009543" cy="889001"/>
            <a:chOff x="0" y="0"/>
            <a:chExt cx="2009541" cy="889000"/>
          </a:xfrm>
        </p:grpSpPr>
        <p:sp>
          <p:nvSpPr>
            <p:cNvPr id="156" name="Problème 1"/>
            <p:cNvSpPr txBox="1"/>
            <p:nvPr/>
          </p:nvSpPr>
          <p:spPr>
            <a:xfrm>
              <a:off x="139699" y="139700"/>
              <a:ext cx="1730143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Problème 1</a:t>
              </a:r>
            </a:p>
          </p:txBody>
        </p:sp>
        <p:pic>
          <p:nvPicPr>
            <p:cNvPr id="155" name="Problème 1 Problème 1" descr="Problème 1 Problème 1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2009543" cy="889000"/>
            </a:xfrm>
            <a:prstGeom prst="rect">
              <a:avLst/>
            </a:prstGeom>
            <a:effectLst/>
          </p:spPr>
        </p:pic>
      </p:grpSp>
      <p:grpSp>
        <p:nvGrpSpPr>
          <p:cNvPr id="160" name="Maman achète des livres : un livre de photos pour papa à 23€ et une bande-dessinée à 12€ pour Tom. Combien va-t-elle dépenser ?"/>
          <p:cNvGrpSpPr/>
          <p:nvPr/>
        </p:nvGrpSpPr>
        <p:grpSpPr>
          <a:xfrm>
            <a:off x="499235" y="1452033"/>
            <a:ext cx="12006329" cy="1270001"/>
            <a:chOff x="0" y="0"/>
            <a:chExt cx="12006328" cy="1270000"/>
          </a:xfrm>
        </p:grpSpPr>
        <p:sp>
          <p:nvSpPr>
            <p:cNvPr id="159" name="Maman achète des livres : un livre de photos pour papa à 23€ et une bande-dessinée à 12€ pour Tom. Combien va-t-elle dépenser ?"/>
            <p:cNvSpPr txBox="1"/>
            <p:nvPr/>
          </p:nvSpPr>
          <p:spPr>
            <a:xfrm>
              <a:off x="50799" y="50800"/>
              <a:ext cx="11904730" cy="116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r>
                <a:t>Maman achète des livres : un livre de photos pour papa à 23€ et une bande-dessinée à 12€ pour Tom. Combien va-t-elle dépenser ?</a:t>
              </a:r>
            </a:p>
          </p:txBody>
        </p:sp>
        <p:pic>
          <p:nvPicPr>
            <p:cNvPr id="158" name="Maman achète des livres : un livre de photos pour papa à 23€ et une bande-dessinée à 12€ pour Tom. Combien va-t-elle dépenser ? Maman achète des livres : un livre de photos pour papa à 23€ et une bande-dessinée à 12€ pour Tom. Combien va-t-elle dépenser ?" descr="Maman achète des livres : un livre de photos pour papa à 23€ et une bande-dessinée à 12€ pour Tom. Combien va-t-elle dépenser ? Maman achète des livres : un livre de photos pour papa à 23€ et une bande-dessinée à 12€ pour Tom. Combien va-t-elle dépenser ?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006329" cy="1270000"/>
            </a:xfrm>
            <a:prstGeom prst="rect">
              <a:avLst/>
            </a:prstGeom>
            <a:effectLst/>
          </p:spPr>
        </p:pic>
      </p:grpSp>
      <p:grpSp>
        <p:nvGrpSpPr>
          <p:cNvPr id="167" name="Groupe"/>
          <p:cNvGrpSpPr/>
          <p:nvPr/>
        </p:nvGrpSpPr>
        <p:grpSpPr>
          <a:xfrm>
            <a:off x="3520016" y="3331633"/>
            <a:ext cx="8849508" cy="2108201"/>
            <a:chOff x="0" y="0"/>
            <a:chExt cx="8849506" cy="2108200"/>
          </a:xfrm>
        </p:grpSpPr>
        <p:pic>
          <p:nvPicPr>
            <p:cNvPr id="16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20649"/>
              <a:ext cx="1866900" cy="186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22383" y="0"/>
              <a:ext cx="1727201" cy="210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029684">
              <a:off x="2240937" y="210772"/>
              <a:ext cx="761799" cy="1666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23€"/>
            <p:cNvSpPr txBox="1"/>
            <p:nvPr/>
          </p:nvSpPr>
          <p:spPr>
            <a:xfrm>
              <a:off x="2647237" y="752169"/>
              <a:ext cx="707333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23€</a:t>
              </a:r>
            </a:p>
          </p:txBody>
        </p:sp>
        <p:pic>
          <p:nvPicPr>
            <p:cNvPr id="165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029684">
              <a:off x="7617270" y="220603"/>
              <a:ext cx="761799" cy="1666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12€"/>
            <p:cNvSpPr txBox="1"/>
            <p:nvPr/>
          </p:nvSpPr>
          <p:spPr>
            <a:xfrm>
              <a:off x="8015103" y="752169"/>
              <a:ext cx="707334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12€</a:t>
              </a:r>
            </a:p>
          </p:txBody>
        </p:sp>
      </p:grpSp>
      <p:sp>
        <p:nvSpPr>
          <p:cNvPr id="168" name="On peut faire un dessin de la situation"/>
          <p:cNvSpPr txBox="1"/>
          <p:nvPr/>
        </p:nvSpPr>
        <p:spPr>
          <a:xfrm>
            <a:off x="736645" y="3611033"/>
            <a:ext cx="200954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On peut faire un dessin de la situation</a:t>
            </a:r>
          </a:p>
        </p:txBody>
      </p:sp>
      <p:sp>
        <p:nvSpPr>
          <p:cNvPr id="169" name="Rectangle aux angles arrondis"/>
          <p:cNvSpPr/>
          <p:nvPr/>
        </p:nvSpPr>
        <p:spPr>
          <a:xfrm>
            <a:off x="3276600" y="3191933"/>
            <a:ext cx="9336341" cy="2387601"/>
          </a:xfrm>
          <a:prstGeom prst="roundRect">
            <a:avLst>
              <a:gd name="adj" fmla="val 15000"/>
            </a:avLst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70" name="On écrit le calcul"/>
          <p:cNvSpPr txBox="1"/>
          <p:nvPr/>
        </p:nvSpPr>
        <p:spPr>
          <a:xfrm>
            <a:off x="342187" y="6049433"/>
            <a:ext cx="249040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On écrit le calcul</a:t>
            </a:r>
          </a:p>
        </p:txBody>
      </p:sp>
      <p:sp>
        <p:nvSpPr>
          <p:cNvPr id="171" name="23 +   12  = 3dizaines et 5 unités =35"/>
          <p:cNvSpPr txBox="1"/>
          <p:nvPr/>
        </p:nvSpPr>
        <p:spPr>
          <a:xfrm>
            <a:off x="3574570" y="5801783"/>
            <a:ext cx="9181329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 spc="52"/>
            </a:pPr>
            <a:r>
              <a:rPr>
                <a:solidFill>
                  <a:srgbClr val="FF2600"/>
                </a:solidFill>
              </a:rPr>
              <a:t>2</a:t>
            </a:r>
            <a:r>
              <a:rPr>
                <a:solidFill>
                  <a:srgbClr val="0433FF"/>
                </a:solidFill>
              </a:rPr>
              <a:t>3</a:t>
            </a:r>
            <a:r>
              <a:t> +   </a:t>
            </a:r>
            <a:r>
              <a:rPr>
                <a:solidFill>
                  <a:srgbClr val="FF2600"/>
                </a:solidFill>
              </a:rPr>
              <a:t>1</a:t>
            </a:r>
            <a:r>
              <a:rPr>
                <a:solidFill>
                  <a:srgbClr val="0433FF"/>
                </a:solidFill>
              </a:rPr>
              <a:t>2  = </a:t>
            </a:r>
            <a:r>
              <a:rPr sz="4100" spc="41">
                <a:solidFill>
                  <a:srgbClr val="FF2600"/>
                </a:solidFill>
              </a:rPr>
              <a:t>3dizaines</a:t>
            </a:r>
            <a:r>
              <a:rPr sz="4100" spc="41"/>
              <a:t> et </a:t>
            </a:r>
            <a:r>
              <a:rPr sz="4100" spc="41">
                <a:solidFill>
                  <a:srgbClr val="0433FF"/>
                </a:solidFill>
              </a:rPr>
              <a:t>5 unités =</a:t>
            </a:r>
            <a:r>
              <a:rPr sz="4100" spc="41">
                <a:solidFill>
                  <a:srgbClr val="FF2600"/>
                </a:solidFill>
              </a:rPr>
              <a:t>3</a:t>
            </a:r>
            <a:r>
              <a:rPr sz="4100" spc="41">
                <a:solidFill>
                  <a:srgbClr val="0433FF"/>
                </a:solidFill>
              </a:rPr>
              <a:t>5</a:t>
            </a:r>
          </a:p>
        </p:txBody>
      </p:sp>
      <p:sp>
        <p:nvSpPr>
          <p:cNvPr id="172" name="Rectangle aux angles arrondis"/>
          <p:cNvSpPr/>
          <p:nvPr/>
        </p:nvSpPr>
        <p:spPr>
          <a:xfrm>
            <a:off x="3276600" y="5838461"/>
            <a:ext cx="9777269" cy="1006145"/>
          </a:xfrm>
          <a:prstGeom prst="roundRect">
            <a:avLst>
              <a:gd name="adj" fmla="val 35595"/>
            </a:avLst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73" name="Pour résoudre ce calcul, on passe par la numération décimale"/>
          <p:cNvSpPr txBox="1"/>
          <p:nvPr/>
        </p:nvSpPr>
        <p:spPr>
          <a:xfrm>
            <a:off x="236881" y="7213599"/>
            <a:ext cx="2701015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Pour résoudre ce calcul, on passe par la numération décimale</a:t>
            </a:r>
          </a:p>
        </p:txBody>
      </p:sp>
      <p:sp>
        <p:nvSpPr>
          <p:cNvPr id="174" name="Ligne"/>
          <p:cNvSpPr/>
          <p:nvPr/>
        </p:nvSpPr>
        <p:spPr>
          <a:xfrm flipH="1">
            <a:off x="3469944" y="6524933"/>
            <a:ext cx="290181" cy="577701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6788" y="7167033"/>
            <a:ext cx="301091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854" y="7167033"/>
            <a:ext cx="301092" cy="1549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igne"/>
          <p:cNvSpPr/>
          <p:nvPr/>
        </p:nvSpPr>
        <p:spPr>
          <a:xfrm>
            <a:off x="4150197" y="6565374"/>
            <a:ext cx="342683" cy="498315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4227" y="7245003"/>
            <a:ext cx="301092" cy="254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5227" y="7245003"/>
            <a:ext cx="301092" cy="254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4227" y="7558269"/>
            <a:ext cx="301092" cy="254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4648" y="7167033"/>
            <a:ext cx="301091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4032" y="7714903"/>
            <a:ext cx="301091" cy="254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6905" y="7401636"/>
            <a:ext cx="301091" cy="254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Ligne"/>
          <p:cNvSpPr/>
          <p:nvPr/>
        </p:nvSpPr>
        <p:spPr>
          <a:xfrm flipH="1">
            <a:off x="5346342" y="6573748"/>
            <a:ext cx="275182" cy="579721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85" name="Ligne"/>
          <p:cNvSpPr/>
          <p:nvPr/>
        </p:nvSpPr>
        <p:spPr>
          <a:xfrm>
            <a:off x="5998468" y="6615326"/>
            <a:ext cx="342684" cy="498315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86" name="Maman va dépenser 35 euros."/>
          <p:cNvSpPr txBox="1"/>
          <p:nvPr/>
        </p:nvSpPr>
        <p:spPr>
          <a:xfrm>
            <a:off x="7853837" y="7937499"/>
            <a:ext cx="433252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Maman va dépenser 35 euros.</a:t>
            </a:r>
          </a:p>
        </p:txBody>
      </p:sp>
      <p:sp>
        <p:nvSpPr>
          <p:cNvPr id="187" name="Rectangle aux angles arrondis"/>
          <p:cNvSpPr/>
          <p:nvPr/>
        </p:nvSpPr>
        <p:spPr>
          <a:xfrm>
            <a:off x="7515208" y="7727603"/>
            <a:ext cx="5009787" cy="1006145"/>
          </a:xfrm>
          <a:prstGeom prst="roundRect">
            <a:avLst>
              <a:gd name="adj" fmla="val 35595"/>
            </a:avLst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pic>
        <p:nvPicPr>
          <p:cNvPr id="188" name="Enregistrement audio.m4a" descr="Enregistrement audio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77600" y="1778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Figure"/>
          <p:cNvSpPr/>
          <p:nvPr/>
        </p:nvSpPr>
        <p:spPr>
          <a:xfrm>
            <a:off x="2850644" y="6839439"/>
            <a:ext cx="3092544" cy="2179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2" h="20520" extrusionOk="0">
                <a:moveTo>
                  <a:pt x="5515" y="1345"/>
                </a:moveTo>
                <a:cubicBezTo>
                  <a:pt x="3981" y="1966"/>
                  <a:pt x="2162" y="1294"/>
                  <a:pt x="942" y="2816"/>
                </a:cubicBezTo>
                <a:cubicBezTo>
                  <a:pt x="-547" y="4675"/>
                  <a:pt x="130" y="7801"/>
                  <a:pt x="308" y="10602"/>
                </a:cubicBezTo>
                <a:cubicBezTo>
                  <a:pt x="495" y="13530"/>
                  <a:pt x="22" y="16786"/>
                  <a:pt x="1458" y="18967"/>
                </a:cubicBezTo>
                <a:cubicBezTo>
                  <a:pt x="2947" y="21229"/>
                  <a:pt x="5542" y="20985"/>
                  <a:pt x="6803" y="18464"/>
                </a:cubicBezTo>
                <a:cubicBezTo>
                  <a:pt x="7142" y="15194"/>
                  <a:pt x="7325" y="11973"/>
                  <a:pt x="7368" y="8781"/>
                </a:cubicBezTo>
                <a:cubicBezTo>
                  <a:pt x="7397" y="6599"/>
                  <a:pt x="7478" y="4141"/>
                  <a:pt x="8832" y="2988"/>
                </a:cubicBezTo>
                <a:cubicBezTo>
                  <a:pt x="9666" y="2278"/>
                  <a:pt x="10651" y="2416"/>
                  <a:pt x="11554" y="2404"/>
                </a:cubicBezTo>
                <a:cubicBezTo>
                  <a:pt x="12453" y="2392"/>
                  <a:pt x="13420" y="2244"/>
                  <a:pt x="14229" y="2972"/>
                </a:cubicBezTo>
                <a:cubicBezTo>
                  <a:pt x="15642" y="4243"/>
                  <a:pt x="15513" y="6919"/>
                  <a:pt x="15140" y="9227"/>
                </a:cubicBezTo>
                <a:cubicBezTo>
                  <a:pt x="14645" y="12284"/>
                  <a:pt x="14041" y="15609"/>
                  <a:pt x="15316" y="18248"/>
                </a:cubicBezTo>
                <a:cubicBezTo>
                  <a:pt x="16078" y="19826"/>
                  <a:pt x="17434" y="20698"/>
                  <a:pt x="18662" y="20011"/>
                </a:cubicBezTo>
                <a:cubicBezTo>
                  <a:pt x="20603" y="18925"/>
                  <a:pt x="20533" y="15417"/>
                  <a:pt x="20581" y="12357"/>
                </a:cubicBezTo>
                <a:cubicBezTo>
                  <a:pt x="20622" y="9692"/>
                  <a:pt x="21053" y="6926"/>
                  <a:pt x="20241" y="4499"/>
                </a:cubicBezTo>
                <a:cubicBezTo>
                  <a:pt x="19648" y="2727"/>
                  <a:pt x="18493" y="1480"/>
                  <a:pt x="17158" y="901"/>
                </a:cubicBezTo>
                <a:cubicBezTo>
                  <a:pt x="15566" y="210"/>
                  <a:pt x="13875" y="506"/>
                  <a:pt x="12248" y="363"/>
                </a:cubicBezTo>
                <a:cubicBezTo>
                  <a:pt x="10598" y="217"/>
                  <a:pt x="8917" y="-371"/>
                  <a:pt x="7306" y="357"/>
                </a:cubicBezTo>
                <a:cubicBezTo>
                  <a:pt x="6694" y="633"/>
                  <a:pt x="6133" y="1095"/>
                  <a:pt x="5515" y="1345"/>
                </a:cubicBezTo>
                <a:close/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90" name="Figure"/>
          <p:cNvSpPr/>
          <p:nvPr/>
        </p:nvSpPr>
        <p:spPr>
          <a:xfrm>
            <a:off x="4112749" y="7040203"/>
            <a:ext cx="2892299" cy="2400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1" h="20842" extrusionOk="0">
                <a:moveTo>
                  <a:pt x="5856" y="2050"/>
                </a:moveTo>
                <a:cubicBezTo>
                  <a:pt x="4559" y="-547"/>
                  <a:pt x="1528" y="-701"/>
                  <a:pt x="365" y="1730"/>
                </a:cubicBezTo>
                <a:cubicBezTo>
                  <a:pt x="-234" y="2983"/>
                  <a:pt x="54" y="4486"/>
                  <a:pt x="188" y="5914"/>
                </a:cubicBezTo>
                <a:cubicBezTo>
                  <a:pt x="516" y="9408"/>
                  <a:pt x="-169" y="13153"/>
                  <a:pt x="1342" y="16209"/>
                </a:cubicBezTo>
                <a:cubicBezTo>
                  <a:pt x="3092" y="19744"/>
                  <a:pt x="6762" y="20718"/>
                  <a:pt x="10256" y="20830"/>
                </a:cubicBezTo>
                <a:cubicBezTo>
                  <a:pt x="12397" y="20899"/>
                  <a:pt x="14603" y="20709"/>
                  <a:pt x="16407" y="19325"/>
                </a:cubicBezTo>
                <a:cubicBezTo>
                  <a:pt x="18998" y="17336"/>
                  <a:pt x="19993" y="13615"/>
                  <a:pt x="20646" y="10005"/>
                </a:cubicBezTo>
                <a:cubicBezTo>
                  <a:pt x="21102" y="7492"/>
                  <a:pt x="21366" y="4736"/>
                  <a:pt x="19966" y="2823"/>
                </a:cubicBezTo>
                <a:cubicBezTo>
                  <a:pt x="18775" y="1196"/>
                  <a:pt x="16792" y="832"/>
                  <a:pt x="15164" y="1809"/>
                </a:cubicBezTo>
                <a:cubicBezTo>
                  <a:pt x="14809" y="2022"/>
                  <a:pt x="14481" y="2297"/>
                  <a:pt x="14217" y="2651"/>
                </a:cubicBezTo>
                <a:cubicBezTo>
                  <a:pt x="13245" y="3954"/>
                  <a:pt x="13322" y="5835"/>
                  <a:pt x="13539" y="7576"/>
                </a:cubicBezTo>
                <a:cubicBezTo>
                  <a:pt x="13771" y="9436"/>
                  <a:pt x="14104" y="11293"/>
                  <a:pt x="14018" y="13173"/>
                </a:cubicBezTo>
                <a:cubicBezTo>
                  <a:pt x="13950" y="14644"/>
                  <a:pt x="13605" y="16124"/>
                  <a:pt x="12704" y="17125"/>
                </a:cubicBezTo>
                <a:cubicBezTo>
                  <a:pt x="11487" y="18477"/>
                  <a:pt x="9666" y="18587"/>
                  <a:pt x="8158" y="17697"/>
                </a:cubicBezTo>
                <a:cubicBezTo>
                  <a:pt x="6579" y="16766"/>
                  <a:pt x="5536" y="14911"/>
                  <a:pt x="5342" y="12817"/>
                </a:cubicBezTo>
                <a:cubicBezTo>
                  <a:pt x="5138" y="10619"/>
                  <a:pt x="5900" y="8512"/>
                  <a:pt x="6240" y="6348"/>
                </a:cubicBezTo>
                <a:cubicBezTo>
                  <a:pt x="6471" y="4882"/>
                  <a:pt x="6495" y="3329"/>
                  <a:pt x="5856" y="2050"/>
                </a:cubicBezTo>
                <a:close/>
              </a:path>
            </a:pathLst>
          </a:custGeom>
          <a:ln w="254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98321" fill="hold"/>
                                        <p:tgtEl>
                                          <p:spTgt spid="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Problème 2"/>
          <p:cNvGrpSpPr/>
          <p:nvPr/>
        </p:nvGrpSpPr>
        <p:grpSpPr>
          <a:xfrm>
            <a:off x="388753" y="317500"/>
            <a:ext cx="2009543" cy="889001"/>
            <a:chOff x="0" y="0"/>
            <a:chExt cx="2009541" cy="889000"/>
          </a:xfrm>
        </p:grpSpPr>
        <p:sp>
          <p:nvSpPr>
            <p:cNvPr id="193" name="Problème 2"/>
            <p:cNvSpPr txBox="1"/>
            <p:nvPr/>
          </p:nvSpPr>
          <p:spPr>
            <a:xfrm>
              <a:off x="139699" y="139700"/>
              <a:ext cx="1730143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Problème 2</a:t>
              </a:r>
            </a:p>
          </p:txBody>
        </p:sp>
        <p:pic>
          <p:nvPicPr>
            <p:cNvPr id="192" name="Problème 2 Problème 2" descr="Problème 2 Problème 2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2009543" cy="889000"/>
            </a:xfrm>
            <a:prstGeom prst="rect">
              <a:avLst/>
            </a:prstGeom>
            <a:effectLst/>
          </p:spPr>
        </p:pic>
      </p:grpSp>
      <p:grpSp>
        <p:nvGrpSpPr>
          <p:cNvPr id="197" name="Maman achète des livres : un roman pour papa à 32€ et un album à 17€ pour Tom. Combien va-t-elle dépenser ?"/>
          <p:cNvGrpSpPr/>
          <p:nvPr/>
        </p:nvGrpSpPr>
        <p:grpSpPr>
          <a:xfrm>
            <a:off x="499235" y="1452033"/>
            <a:ext cx="12006329" cy="1270001"/>
            <a:chOff x="0" y="0"/>
            <a:chExt cx="12006328" cy="1270000"/>
          </a:xfrm>
        </p:grpSpPr>
        <p:sp>
          <p:nvSpPr>
            <p:cNvPr id="196" name="Maman achète des livres : un roman pour papa à 32€ et un album à 17€ pour Tom. Combien va-t-elle dépenser ?"/>
            <p:cNvSpPr txBox="1"/>
            <p:nvPr/>
          </p:nvSpPr>
          <p:spPr>
            <a:xfrm>
              <a:off x="50800" y="50800"/>
              <a:ext cx="11904729" cy="116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r>
                <a:t>Maman achète des livres : un roman pour papa à 32€ et un album à 17€ pour Tom. Combien va-t-elle dépenser ?</a:t>
              </a:r>
            </a:p>
          </p:txBody>
        </p:sp>
        <p:pic>
          <p:nvPicPr>
            <p:cNvPr id="195" name="Maman achète des livres : un roman pour papa à 32€ et un album à 17€ pour Tom. Combien va-t-elle dépenser ? Maman achète des livres : un roman pour papa à 32€ et un album à 17€ pour Tom. Combien va-t-elle dépenser ?" descr="Maman achète des livres : un roman pour papa à 32€ et un album à 17€ pour Tom. Combien va-t-elle dépenser ? Maman achète des livres : un roman pour papa à 32€ et un album à 17€ pour Tom. Combien va-t-elle dépenser ?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006329" cy="1270000"/>
            </a:xfrm>
            <a:prstGeom prst="rect">
              <a:avLst/>
            </a:prstGeom>
            <a:effectLst/>
          </p:spPr>
        </p:pic>
      </p:grpSp>
      <p:sp>
        <p:nvSpPr>
          <p:cNvPr id="198" name="Rectangle aux angles arrondis"/>
          <p:cNvSpPr/>
          <p:nvPr/>
        </p:nvSpPr>
        <p:spPr>
          <a:xfrm>
            <a:off x="1613765" y="3166533"/>
            <a:ext cx="9336342" cy="2387601"/>
          </a:xfrm>
          <a:prstGeom prst="roundRect">
            <a:avLst>
              <a:gd name="adj" fmla="val 15000"/>
            </a:avLst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99" name="Rectangle aux angles arrondis"/>
          <p:cNvSpPr/>
          <p:nvPr/>
        </p:nvSpPr>
        <p:spPr>
          <a:xfrm>
            <a:off x="1613765" y="5813061"/>
            <a:ext cx="9777270" cy="1006145"/>
          </a:xfrm>
          <a:prstGeom prst="roundRect">
            <a:avLst>
              <a:gd name="adj" fmla="val 35595"/>
            </a:avLst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00" name="Rectangle aux angles arrondis"/>
          <p:cNvSpPr/>
          <p:nvPr/>
        </p:nvSpPr>
        <p:spPr>
          <a:xfrm>
            <a:off x="7401381" y="7819661"/>
            <a:ext cx="5535746" cy="1006146"/>
          </a:xfrm>
          <a:prstGeom prst="roundRect">
            <a:avLst>
              <a:gd name="adj" fmla="val 35595"/>
            </a:avLst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01" name="Maman va dépenser ……. euros."/>
          <p:cNvSpPr txBox="1"/>
          <p:nvPr/>
        </p:nvSpPr>
        <p:spPr>
          <a:xfrm>
            <a:off x="7791202" y="8030633"/>
            <a:ext cx="475610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Maman va dépenser ……. euros.</a:t>
            </a:r>
          </a:p>
        </p:txBody>
      </p:sp>
      <p:sp>
        <p:nvSpPr>
          <p:cNvPr id="202" name="Dessin"/>
          <p:cNvSpPr txBox="1"/>
          <p:nvPr/>
        </p:nvSpPr>
        <p:spPr>
          <a:xfrm>
            <a:off x="401453" y="3822700"/>
            <a:ext cx="1060406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Dessin</a:t>
            </a:r>
          </a:p>
        </p:txBody>
      </p:sp>
      <p:sp>
        <p:nvSpPr>
          <p:cNvPr id="203" name="Calcul"/>
          <p:cNvSpPr txBox="1"/>
          <p:nvPr/>
        </p:nvSpPr>
        <p:spPr>
          <a:xfrm>
            <a:off x="494910" y="6024033"/>
            <a:ext cx="103453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Calcul</a:t>
            </a:r>
          </a:p>
        </p:txBody>
      </p:sp>
      <p:sp>
        <p:nvSpPr>
          <p:cNvPr id="204" name="Dessine les barres dizaines et les cubes unités"/>
          <p:cNvSpPr txBox="1"/>
          <p:nvPr/>
        </p:nvSpPr>
        <p:spPr>
          <a:xfrm>
            <a:off x="198253" y="7065433"/>
            <a:ext cx="2009543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Dessine les barres dizaines et les cubes unités</a:t>
            </a:r>
          </a:p>
        </p:txBody>
      </p:sp>
      <p:sp>
        <p:nvSpPr>
          <p:cNvPr id="205" name="Rectangle aux angles arrondis"/>
          <p:cNvSpPr/>
          <p:nvPr/>
        </p:nvSpPr>
        <p:spPr>
          <a:xfrm>
            <a:off x="1994765" y="7128933"/>
            <a:ext cx="4529491" cy="2387602"/>
          </a:xfrm>
          <a:prstGeom prst="roundRect">
            <a:avLst>
              <a:gd name="adj" fmla="val 15000"/>
            </a:avLst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pic>
        <p:nvPicPr>
          <p:cNvPr id="206" name="Enregistrement audio.m4a" descr="Enregistrement audio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9000" y="228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1655" fill="hold"/>
                                        <p:tgtEl>
                                          <p:spTgt spid="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0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Problème 2"/>
          <p:cNvGrpSpPr/>
          <p:nvPr/>
        </p:nvGrpSpPr>
        <p:grpSpPr>
          <a:xfrm>
            <a:off x="354887" y="300566"/>
            <a:ext cx="2009543" cy="889001"/>
            <a:chOff x="0" y="0"/>
            <a:chExt cx="2009541" cy="889000"/>
          </a:xfrm>
        </p:grpSpPr>
        <p:sp>
          <p:nvSpPr>
            <p:cNvPr id="209" name="Problème 2"/>
            <p:cNvSpPr txBox="1"/>
            <p:nvPr/>
          </p:nvSpPr>
          <p:spPr>
            <a:xfrm>
              <a:off x="139699" y="139700"/>
              <a:ext cx="1730143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Problème 2</a:t>
              </a:r>
            </a:p>
          </p:txBody>
        </p:sp>
        <p:pic>
          <p:nvPicPr>
            <p:cNvPr id="208" name="Problème 2 Problème 2" descr="Problème 2 Problème 2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2009543" cy="889000"/>
            </a:xfrm>
            <a:prstGeom prst="rect">
              <a:avLst/>
            </a:prstGeom>
            <a:effectLst/>
          </p:spPr>
        </p:pic>
      </p:grpSp>
      <p:grpSp>
        <p:nvGrpSpPr>
          <p:cNvPr id="215" name="Groupe"/>
          <p:cNvGrpSpPr/>
          <p:nvPr/>
        </p:nvGrpSpPr>
        <p:grpSpPr>
          <a:xfrm>
            <a:off x="5290516" y="3954194"/>
            <a:ext cx="7514605" cy="1691710"/>
            <a:chOff x="0" y="0"/>
            <a:chExt cx="7514604" cy="1691708"/>
          </a:xfrm>
        </p:grpSpPr>
        <p:pic>
          <p:nvPicPr>
            <p:cNvPr id="211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029684">
              <a:off x="470438" y="-411789"/>
              <a:ext cx="761799" cy="1666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32€"/>
            <p:cNvSpPr/>
            <p:nvPr/>
          </p:nvSpPr>
          <p:spPr>
            <a:xfrm>
              <a:off x="876737" y="42170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32€</a:t>
              </a:r>
            </a:p>
          </p:txBody>
        </p:sp>
        <p:pic>
          <p:nvPicPr>
            <p:cNvPr id="213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029684">
              <a:off x="5846771" y="-401959"/>
              <a:ext cx="761799" cy="1666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17€"/>
            <p:cNvSpPr/>
            <p:nvPr/>
          </p:nvSpPr>
          <p:spPr>
            <a:xfrm>
              <a:off x="6244604" y="42170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17€</a:t>
              </a:r>
            </a:p>
          </p:txBody>
        </p:sp>
      </p:grpSp>
      <p:sp>
        <p:nvSpPr>
          <p:cNvPr id="216" name="On peut faire un dessin de la situation"/>
          <p:cNvSpPr txBox="1"/>
          <p:nvPr/>
        </p:nvSpPr>
        <p:spPr>
          <a:xfrm>
            <a:off x="736645" y="3611033"/>
            <a:ext cx="200954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On peut faire un dessin de la situation</a:t>
            </a:r>
          </a:p>
        </p:txBody>
      </p:sp>
      <p:sp>
        <p:nvSpPr>
          <p:cNvPr id="217" name="Rectangle aux angles arrondis"/>
          <p:cNvSpPr/>
          <p:nvPr/>
        </p:nvSpPr>
        <p:spPr>
          <a:xfrm>
            <a:off x="3276600" y="3191933"/>
            <a:ext cx="9336341" cy="2387601"/>
          </a:xfrm>
          <a:prstGeom prst="roundRect">
            <a:avLst>
              <a:gd name="adj" fmla="val 15000"/>
            </a:avLst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18" name="On écrit le calcul"/>
          <p:cNvSpPr txBox="1"/>
          <p:nvPr/>
        </p:nvSpPr>
        <p:spPr>
          <a:xfrm>
            <a:off x="342187" y="6049433"/>
            <a:ext cx="249040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On écrit le calcul</a:t>
            </a:r>
          </a:p>
        </p:txBody>
      </p:sp>
      <p:sp>
        <p:nvSpPr>
          <p:cNvPr id="219" name="32 +   17  =4 dizaines et 9 unités =49"/>
          <p:cNvSpPr txBox="1"/>
          <p:nvPr/>
        </p:nvSpPr>
        <p:spPr>
          <a:xfrm>
            <a:off x="3574570" y="5801783"/>
            <a:ext cx="9181329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 spc="52"/>
            </a:pPr>
            <a:r>
              <a:rPr>
                <a:solidFill>
                  <a:srgbClr val="FF2600"/>
                </a:solidFill>
              </a:rPr>
              <a:t>3</a:t>
            </a:r>
            <a:r>
              <a:rPr>
                <a:solidFill>
                  <a:srgbClr val="0433FF"/>
                </a:solidFill>
              </a:rPr>
              <a:t>2</a:t>
            </a:r>
            <a:r>
              <a:t> +   </a:t>
            </a:r>
            <a:r>
              <a:rPr>
                <a:solidFill>
                  <a:srgbClr val="FF2600"/>
                </a:solidFill>
              </a:rPr>
              <a:t>1</a:t>
            </a:r>
            <a:r>
              <a:rPr>
                <a:solidFill>
                  <a:srgbClr val="0433FF"/>
                </a:solidFill>
              </a:rPr>
              <a:t>7  =</a:t>
            </a:r>
            <a:r>
              <a:rPr sz="4100" spc="41">
                <a:solidFill>
                  <a:srgbClr val="FF2600"/>
                </a:solidFill>
              </a:rPr>
              <a:t>4</a:t>
            </a:r>
            <a:r>
              <a:rPr>
                <a:solidFill>
                  <a:srgbClr val="0433FF"/>
                </a:solidFill>
              </a:rPr>
              <a:t> </a:t>
            </a:r>
            <a:r>
              <a:rPr sz="4100" spc="41">
                <a:solidFill>
                  <a:srgbClr val="FF2600"/>
                </a:solidFill>
              </a:rPr>
              <a:t>dizaines</a:t>
            </a:r>
            <a:r>
              <a:rPr sz="4100" spc="41"/>
              <a:t> et </a:t>
            </a:r>
            <a:r>
              <a:rPr sz="4100" spc="41">
                <a:solidFill>
                  <a:srgbClr val="0433FF"/>
                </a:solidFill>
              </a:rPr>
              <a:t>9 unités =</a:t>
            </a:r>
            <a:r>
              <a:rPr sz="4100" spc="41">
                <a:solidFill>
                  <a:srgbClr val="FF2600"/>
                </a:solidFill>
              </a:rPr>
              <a:t>4</a:t>
            </a:r>
            <a:r>
              <a:rPr sz="4100" spc="41">
                <a:solidFill>
                  <a:srgbClr val="0433FF"/>
                </a:solidFill>
              </a:rPr>
              <a:t>9</a:t>
            </a:r>
          </a:p>
        </p:txBody>
      </p:sp>
      <p:sp>
        <p:nvSpPr>
          <p:cNvPr id="220" name="Rectangle aux angles arrondis"/>
          <p:cNvSpPr/>
          <p:nvPr/>
        </p:nvSpPr>
        <p:spPr>
          <a:xfrm>
            <a:off x="3276600" y="5838461"/>
            <a:ext cx="9777269" cy="1006145"/>
          </a:xfrm>
          <a:prstGeom prst="roundRect">
            <a:avLst>
              <a:gd name="adj" fmla="val 35595"/>
            </a:avLst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21" name="Pour résoudre ce calcul, on passe par la numération décimale"/>
          <p:cNvSpPr txBox="1"/>
          <p:nvPr/>
        </p:nvSpPr>
        <p:spPr>
          <a:xfrm>
            <a:off x="236881" y="7213599"/>
            <a:ext cx="2701015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Pour résoudre ce calcul, on passe par la numération décimale</a:t>
            </a:r>
          </a:p>
        </p:txBody>
      </p:sp>
      <p:sp>
        <p:nvSpPr>
          <p:cNvPr id="222" name="Ligne"/>
          <p:cNvSpPr/>
          <p:nvPr/>
        </p:nvSpPr>
        <p:spPr>
          <a:xfrm flipH="1">
            <a:off x="3469944" y="6524933"/>
            <a:ext cx="290181" cy="577701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288" y="7167033"/>
            <a:ext cx="301091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854" y="7167033"/>
            <a:ext cx="301091" cy="1549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Ligne"/>
          <p:cNvSpPr/>
          <p:nvPr/>
        </p:nvSpPr>
        <p:spPr>
          <a:xfrm>
            <a:off x="4150197" y="6565374"/>
            <a:ext cx="342683" cy="498315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227" y="7245003"/>
            <a:ext cx="301092" cy="254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227" y="7245003"/>
            <a:ext cx="301092" cy="254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5068" y="7714903"/>
            <a:ext cx="301091" cy="254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647" y="7167033"/>
            <a:ext cx="301092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032" y="7714903"/>
            <a:ext cx="301091" cy="254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905" y="7401636"/>
            <a:ext cx="301091" cy="254608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Ligne"/>
          <p:cNvSpPr/>
          <p:nvPr/>
        </p:nvSpPr>
        <p:spPr>
          <a:xfrm flipH="1">
            <a:off x="5346342" y="6573749"/>
            <a:ext cx="275182" cy="579720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3" name="Ligne"/>
          <p:cNvSpPr/>
          <p:nvPr/>
        </p:nvSpPr>
        <p:spPr>
          <a:xfrm>
            <a:off x="5998468" y="6615326"/>
            <a:ext cx="342684" cy="498315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4" name="Maman va dépenser 49 euros."/>
          <p:cNvSpPr txBox="1"/>
          <p:nvPr/>
        </p:nvSpPr>
        <p:spPr>
          <a:xfrm>
            <a:off x="7853836" y="7937499"/>
            <a:ext cx="433253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Maman va dépenser 49 euros.</a:t>
            </a:r>
          </a:p>
        </p:txBody>
      </p:sp>
      <p:sp>
        <p:nvSpPr>
          <p:cNvPr id="235" name="Rectangle aux angles arrondis"/>
          <p:cNvSpPr/>
          <p:nvPr/>
        </p:nvSpPr>
        <p:spPr>
          <a:xfrm>
            <a:off x="7515207" y="7727603"/>
            <a:ext cx="5009788" cy="1006146"/>
          </a:xfrm>
          <a:prstGeom prst="roundRect">
            <a:avLst>
              <a:gd name="adj" fmla="val 35595"/>
            </a:avLst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6" name="Figure"/>
          <p:cNvSpPr/>
          <p:nvPr/>
        </p:nvSpPr>
        <p:spPr>
          <a:xfrm>
            <a:off x="2689425" y="6839439"/>
            <a:ext cx="3253763" cy="2179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2" h="20520" extrusionOk="0">
                <a:moveTo>
                  <a:pt x="5515" y="1345"/>
                </a:moveTo>
                <a:cubicBezTo>
                  <a:pt x="3981" y="1966"/>
                  <a:pt x="2162" y="1294"/>
                  <a:pt x="942" y="2816"/>
                </a:cubicBezTo>
                <a:cubicBezTo>
                  <a:pt x="-547" y="4675"/>
                  <a:pt x="130" y="7801"/>
                  <a:pt x="308" y="10602"/>
                </a:cubicBezTo>
                <a:cubicBezTo>
                  <a:pt x="495" y="13530"/>
                  <a:pt x="22" y="16786"/>
                  <a:pt x="1458" y="18967"/>
                </a:cubicBezTo>
                <a:cubicBezTo>
                  <a:pt x="2947" y="21229"/>
                  <a:pt x="5542" y="20985"/>
                  <a:pt x="6803" y="18464"/>
                </a:cubicBezTo>
                <a:cubicBezTo>
                  <a:pt x="7142" y="15194"/>
                  <a:pt x="7325" y="11973"/>
                  <a:pt x="7368" y="8781"/>
                </a:cubicBezTo>
                <a:cubicBezTo>
                  <a:pt x="7397" y="6599"/>
                  <a:pt x="7478" y="4141"/>
                  <a:pt x="8832" y="2988"/>
                </a:cubicBezTo>
                <a:cubicBezTo>
                  <a:pt x="9666" y="2278"/>
                  <a:pt x="10651" y="2416"/>
                  <a:pt x="11554" y="2404"/>
                </a:cubicBezTo>
                <a:cubicBezTo>
                  <a:pt x="12453" y="2392"/>
                  <a:pt x="13420" y="2244"/>
                  <a:pt x="14229" y="2972"/>
                </a:cubicBezTo>
                <a:cubicBezTo>
                  <a:pt x="15642" y="4243"/>
                  <a:pt x="15513" y="6919"/>
                  <a:pt x="15140" y="9227"/>
                </a:cubicBezTo>
                <a:cubicBezTo>
                  <a:pt x="14645" y="12284"/>
                  <a:pt x="14041" y="15609"/>
                  <a:pt x="15316" y="18248"/>
                </a:cubicBezTo>
                <a:cubicBezTo>
                  <a:pt x="16078" y="19826"/>
                  <a:pt x="17434" y="20698"/>
                  <a:pt x="18662" y="20011"/>
                </a:cubicBezTo>
                <a:cubicBezTo>
                  <a:pt x="20603" y="18925"/>
                  <a:pt x="20533" y="15417"/>
                  <a:pt x="20581" y="12357"/>
                </a:cubicBezTo>
                <a:cubicBezTo>
                  <a:pt x="20622" y="9692"/>
                  <a:pt x="21053" y="6926"/>
                  <a:pt x="20241" y="4499"/>
                </a:cubicBezTo>
                <a:cubicBezTo>
                  <a:pt x="19648" y="2727"/>
                  <a:pt x="18493" y="1480"/>
                  <a:pt x="17158" y="901"/>
                </a:cubicBezTo>
                <a:cubicBezTo>
                  <a:pt x="15566" y="210"/>
                  <a:pt x="13875" y="506"/>
                  <a:pt x="12248" y="363"/>
                </a:cubicBezTo>
                <a:cubicBezTo>
                  <a:pt x="10598" y="217"/>
                  <a:pt x="8917" y="-371"/>
                  <a:pt x="7306" y="357"/>
                </a:cubicBezTo>
                <a:cubicBezTo>
                  <a:pt x="6694" y="633"/>
                  <a:pt x="6133" y="1095"/>
                  <a:pt x="5515" y="1345"/>
                </a:cubicBezTo>
                <a:close/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7" name="Figure"/>
          <p:cNvSpPr/>
          <p:nvPr/>
        </p:nvSpPr>
        <p:spPr>
          <a:xfrm>
            <a:off x="4112749" y="7040203"/>
            <a:ext cx="2892299" cy="2400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1" h="20842" extrusionOk="0">
                <a:moveTo>
                  <a:pt x="5856" y="2050"/>
                </a:moveTo>
                <a:cubicBezTo>
                  <a:pt x="4559" y="-547"/>
                  <a:pt x="1528" y="-701"/>
                  <a:pt x="365" y="1730"/>
                </a:cubicBezTo>
                <a:cubicBezTo>
                  <a:pt x="-234" y="2983"/>
                  <a:pt x="54" y="4486"/>
                  <a:pt x="188" y="5914"/>
                </a:cubicBezTo>
                <a:cubicBezTo>
                  <a:pt x="516" y="9408"/>
                  <a:pt x="-169" y="13153"/>
                  <a:pt x="1342" y="16209"/>
                </a:cubicBezTo>
                <a:cubicBezTo>
                  <a:pt x="3092" y="19744"/>
                  <a:pt x="6762" y="20718"/>
                  <a:pt x="10256" y="20830"/>
                </a:cubicBezTo>
                <a:cubicBezTo>
                  <a:pt x="12397" y="20899"/>
                  <a:pt x="14603" y="20709"/>
                  <a:pt x="16407" y="19325"/>
                </a:cubicBezTo>
                <a:cubicBezTo>
                  <a:pt x="18998" y="17336"/>
                  <a:pt x="19993" y="13615"/>
                  <a:pt x="20646" y="10005"/>
                </a:cubicBezTo>
                <a:cubicBezTo>
                  <a:pt x="21102" y="7492"/>
                  <a:pt x="21366" y="4736"/>
                  <a:pt x="19966" y="2823"/>
                </a:cubicBezTo>
                <a:cubicBezTo>
                  <a:pt x="18775" y="1196"/>
                  <a:pt x="16792" y="832"/>
                  <a:pt x="15164" y="1809"/>
                </a:cubicBezTo>
                <a:cubicBezTo>
                  <a:pt x="14809" y="2022"/>
                  <a:pt x="14481" y="2297"/>
                  <a:pt x="14217" y="2651"/>
                </a:cubicBezTo>
                <a:cubicBezTo>
                  <a:pt x="13245" y="3954"/>
                  <a:pt x="13322" y="5835"/>
                  <a:pt x="13539" y="7576"/>
                </a:cubicBezTo>
                <a:cubicBezTo>
                  <a:pt x="13771" y="9436"/>
                  <a:pt x="14104" y="11293"/>
                  <a:pt x="14018" y="13173"/>
                </a:cubicBezTo>
                <a:cubicBezTo>
                  <a:pt x="13950" y="14644"/>
                  <a:pt x="13605" y="16124"/>
                  <a:pt x="12704" y="17125"/>
                </a:cubicBezTo>
                <a:cubicBezTo>
                  <a:pt x="11487" y="18477"/>
                  <a:pt x="9666" y="18587"/>
                  <a:pt x="8158" y="17697"/>
                </a:cubicBezTo>
                <a:cubicBezTo>
                  <a:pt x="6579" y="16766"/>
                  <a:pt x="5536" y="14911"/>
                  <a:pt x="5342" y="12817"/>
                </a:cubicBezTo>
                <a:cubicBezTo>
                  <a:pt x="5138" y="10619"/>
                  <a:pt x="5900" y="8512"/>
                  <a:pt x="6240" y="6348"/>
                </a:cubicBezTo>
                <a:cubicBezTo>
                  <a:pt x="6471" y="4882"/>
                  <a:pt x="6495" y="3329"/>
                  <a:pt x="5856" y="2050"/>
                </a:cubicBezTo>
                <a:close/>
              </a:path>
            </a:pathLst>
          </a:custGeom>
          <a:ln w="254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8" name="CORRECTION"/>
          <p:cNvSpPr txBox="1"/>
          <p:nvPr/>
        </p:nvSpPr>
        <p:spPr>
          <a:xfrm>
            <a:off x="2687453" y="469899"/>
            <a:ext cx="237566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CORRECTION</a:t>
            </a:r>
          </a:p>
        </p:txBody>
      </p:sp>
      <p:grpSp>
        <p:nvGrpSpPr>
          <p:cNvPr id="241" name="Maman achète des livres : un roman pour papa à 32€ et un album à 17€ pour Tom. Combien va-t-elle dépenser ?"/>
          <p:cNvGrpSpPr/>
          <p:nvPr/>
        </p:nvGrpSpPr>
        <p:grpSpPr>
          <a:xfrm>
            <a:off x="499235" y="1452033"/>
            <a:ext cx="12006329" cy="1270001"/>
            <a:chOff x="0" y="0"/>
            <a:chExt cx="12006328" cy="1270000"/>
          </a:xfrm>
        </p:grpSpPr>
        <p:sp>
          <p:nvSpPr>
            <p:cNvPr id="240" name="Maman achète des livres : un roman pour papa à 32€ et un album à 17€ pour Tom. Combien va-t-elle dépenser ?"/>
            <p:cNvSpPr txBox="1"/>
            <p:nvPr/>
          </p:nvSpPr>
          <p:spPr>
            <a:xfrm>
              <a:off x="50800" y="50800"/>
              <a:ext cx="11904729" cy="116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r>
                <a:t>Maman achète des livres : un roman pour papa à 32€ et un album à 17€ pour Tom. Combien va-t-elle dépenser ?</a:t>
              </a:r>
            </a:p>
          </p:txBody>
        </p:sp>
        <p:pic>
          <p:nvPicPr>
            <p:cNvPr id="239" name="Maman achète des livres : un roman pour papa à 32€ et un album à 17€ pour Tom. Combien va-t-elle dépenser ? Maman achète des livres : un roman pour papa à 32€ et un album à 17€ pour Tom. Combien va-t-elle dépenser ?" descr="Maman achète des livres : un roman pour papa à 32€ et un album à 17€ pour Tom. Combien va-t-elle dépenser ? Maman achète des livres : un roman pour papa à 32€ et un album à 17€ pour Tom. Combien va-t-elle dépenser ?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006329" cy="1270000"/>
            </a:xfrm>
            <a:prstGeom prst="rect">
              <a:avLst/>
            </a:prstGeom>
            <a:effectLst/>
          </p:spPr>
        </p:pic>
      </p:grpSp>
      <p:pic>
        <p:nvPicPr>
          <p:cNvPr id="242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0916" y="3668530"/>
            <a:ext cx="2032001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6516" y="3770130"/>
            <a:ext cx="1930401" cy="143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0176" y="7167033"/>
            <a:ext cx="301092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905" y="8033910"/>
            <a:ext cx="301091" cy="254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242" y="8102296"/>
            <a:ext cx="301091" cy="254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565" y="8347177"/>
            <a:ext cx="301091" cy="254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8652" y="7479801"/>
            <a:ext cx="301092" cy="254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Enregistrement audio.m4a" descr="Enregistrement audio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6800" y="127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30000" fill="hold"/>
                                        <p:tgtEl>
                                          <p:spTgt spid="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4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Macintosh PowerPoint</Application>
  <PresentationFormat>Personnalisé</PresentationFormat>
  <Paragraphs>43</Paragraphs>
  <Slides>8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Abadi MT Condensed Light</vt:lpstr>
      <vt:lpstr>Baskerville</vt:lpstr>
      <vt:lpstr>DIN Alternate</vt:lpstr>
      <vt:lpstr>DIN Condensed</vt:lpstr>
      <vt:lpstr>Helvetica</vt:lpstr>
      <vt:lpstr>Helvetica Neue</vt:lpstr>
      <vt:lpstr>Iowan Old Style</vt:lpstr>
      <vt:lpstr>Times</vt:lpstr>
      <vt:lpstr>Zapf Dingbats</vt:lpstr>
      <vt:lpstr>New_Template9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florence Rugani</cp:lastModifiedBy>
  <cp:revision>1</cp:revision>
  <dcterms:modified xsi:type="dcterms:W3CDTF">2020-03-23T22:31:44Z</dcterms:modified>
</cp:coreProperties>
</file>