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1.mp3" ContentType="audio/unknown"/>
  <Override PartName="/ppt/media/media8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e du titre"/>
          <p:cNvSpPr txBox="1"/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3" name="Texte niveau 1…"/>
          <p:cNvSpPr txBox="1"/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« Saisissez une citation ici. »"/>
          <p:cNvSpPr txBox="1"/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163" name="-Gilles Allain"/>
          <p:cNvSpPr txBox="1"/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1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/>
          <p:nvPr>
            <p:ph type="pic" idx="13"/>
          </p:nvPr>
        </p:nvSpPr>
        <p:spPr>
          <a:xfrm>
            <a:off x="-705004" y="-25179"/>
            <a:ext cx="14792489" cy="98616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/>
          <p:nvPr>
            <p:ph type="pic" idx="13"/>
          </p:nvPr>
        </p:nvSpPr>
        <p:spPr>
          <a:xfrm>
            <a:off x="1270000" y="-12700"/>
            <a:ext cx="10464800" cy="6976534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xte du titre"/>
          <p:cNvSpPr txBox="1"/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1" name="Texte niveau 1…"/>
          <p:cNvSpPr txBox="1"/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xte du titre"/>
          <p:cNvSpPr txBox="1"/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/>
          <p:nvPr>
            <p:ph type="pic" sz="half" idx="13"/>
          </p:nvPr>
        </p:nvSpPr>
        <p:spPr>
          <a:xfrm>
            <a:off x="6489700" y="1358900"/>
            <a:ext cx="532964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exte du titre"/>
          <p:cNvSpPr txBox="1"/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70" name="Texte niveau 1…"/>
          <p:cNvSpPr txBox="1"/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38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6005411" cy="94982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e du titre"/>
          <p:cNvSpPr txBox="1"/>
          <p:nvPr>
            <p:ph type="title"/>
          </p:nvPr>
        </p:nvSpPr>
        <p:spPr>
          <a:xfrm>
            <a:off x="626714" y="260350"/>
            <a:ext cx="6439659" cy="1038722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8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0"/>
          </p:cNvPicPr>
          <p:nvPr/>
        </p:nvPicPr>
        <p:blipFill>
          <a:blip r:embed="rId2">
            <a:extLst/>
          </a:blip>
          <a:srcRect l="0"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l="0"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 r="0" b="0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 b="0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8678" r="51892" b="0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0"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105" name="Texte niveau 1…"/>
          <p:cNvSpPr txBox="1"/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/>
          <p:nvPr>
            <p:ph type="pic" sz="half" idx="13"/>
          </p:nvPr>
        </p:nvSpPr>
        <p:spPr>
          <a:xfrm rot="21360000">
            <a:off x="7388455" y="2549687"/>
            <a:ext cx="4869180" cy="6311899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120" name="Texte niveau 1…"/>
          <p:cNvSpPr txBox="1"/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/>
          <p:nvPr>
            <p:ph type="pic" idx="13"/>
          </p:nvPr>
        </p:nvSpPr>
        <p:spPr>
          <a:xfrm rot="21349645">
            <a:off x="1034684" y="936627"/>
            <a:ext cx="6503516" cy="8430483"/>
          </a:xfrm>
          <a:prstGeom prst="rect">
            <a:avLst/>
          </a:prstGeom>
          <a:effectLst>
            <a:outerShdw sx="100000" sy="100000" kx="0" ky="0" algn="b" rotWithShape="0" blurRad="63500" dist="50800" dir="540000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5" name="Image"/>
          <p:cNvSpPr/>
          <p:nvPr>
            <p:ph type="pic" sz="quarter" idx="14"/>
          </p:nvPr>
        </p:nvSpPr>
        <p:spPr>
          <a:xfrm rot="180000">
            <a:off x="6489003" y="4460338"/>
            <a:ext cx="6029851" cy="401388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6" name="Image"/>
          <p:cNvSpPr/>
          <p:nvPr>
            <p:ph type="pic" sz="quarter" idx="15"/>
          </p:nvPr>
        </p:nvSpPr>
        <p:spPr>
          <a:xfrm>
            <a:off x="6515100" y="939800"/>
            <a:ext cx="550545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4">
            <a:extLst/>
          </a:blip>
          <a:srcRect l="16504" t="0" r="50434" b="0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761" t="2928" r="10188" b="0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0" t="5872" r="0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3986" t="2927" r="41140" b="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37929" t="2926" r="56976" b="0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e niveau 1…"/>
          <p:cNvSpPr txBox="1"/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" name="Numéro de diapositive"/>
          <p:cNvSpPr txBox="1"/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" name="Texte du titre"/>
          <p:cNvSpPr txBox="1"/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36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audio" Target="../media/media2.m4a"/><Relationship Id="rId8" Type="http://schemas.microsoft.com/office/2007/relationships/media" Target="../media/media2.m4a"/><Relationship Id="rId9" Type="http://schemas.openxmlformats.org/officeDocument/2006/relationships/image" Target="../media/image15.png"/><Relationship Id="rId10" Type="http://schemas.openxmlformats.org/officeDocument/2006/relationships/audio" Target="../media/media3.m4a"/><Relationship Id="rId11" Type="http://schemas.microsoft.com/office/2007/relationships/media" Target="../media/media3.m4a"/><Relationship Id="rId12" Type="http://schemas.openxmlformats.org/officeDocument/2006/relationships/audio" Target="../media/media4.m4a"/><Relationship Id="rId13" Type="http://schemas.microsoft.com/office/2007/relationships/media" Target="../media/media4.m4a"/><Relationship Id="rId14" Type="http://schemas.openxmlformats.org/officeDocument/2006/relationships/audio" Target="../media/media5.m4a"/><Relationship Id="rId15" Type="http://schemas.microsoft.com/office/2007/relationships/media" Target="../media/media5.m4a"/><Relationship Id="rId16" Type="http://schemas.openxmlformats.org/officeDocument/2006/relationships/audio" Target="../media/media6.m4a"/><Relationship Id="rId17" Type="http://schemas.microsoft.com/office/2007/relationships/media" Target="../media/media6.m4a"/><Relationship Id="rId18" Type="http://schemas.openxmlformats.org/officeDocument/2006/relationships/audio" Target="../media/media7.m4a"/><Relationship Id="rId19" Type="http://schemas.microsoft.com/office/2007/relationships/media" Target="../media/media7.m4a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audio" Target="../media/media8.m4a"/><Relationship Id="rId7" Type="http://schemas.microsoft.com/office/2007/relationships/media" Target="../media/media8.m4a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clicmaclasse.fr/activites/sons/eu/son_eu_ex01.html" TargetMode="External"/><Relationship Id="rId3" Type="http://schemas.openxmlformats.org/officeDocument/2006/relationships/image" Target="../media/image1.tif"/><Relationship Id="rId4" Type="http://schemas.openxmlformats.org/officeDocument/2006/relationships/hyperlink" Target="https://www.clicmaclasse.fr/activites/sons/eu/son_eu_ex02.html" TargetMode="External"/><Relationship Id="rId5" Type="http://schemas.openxmlformats.org/officeDocument/2006/relationships/image" Target="../media/image2.tif"/><Relationship Id="rId6" Type="http://schemas.openxmlformats.org/officeDocument/2006/relationships/hyperlink" Target="https://www.clicmaclasse.fr/activites/sons/eu/son_eu_ex03.html" TargetMode="External"/><Relationship Id="rId7" Type="http://schemas.openxmlformats.org/officeDocument/2006/relationships/image" Target="../media/image3.tif"/><Relationship Id="rId8" Type="http://schemas.openxmlformats.org/officeDocument/2006/relationships/hyperlink" Target="https://www.clicmaclasse.fr/activites/sons/eu/son_eu_ex04.html" TargetMode="External"/><Relationship Id="rId9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ectur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Lecture </a:t>
            </a:r>
          </a:p>
        </p:txBody>
      </p:sp>
      <p:sp>
        <p:nvSpPr>
          <p:cNvPr id="205" name="e, eu, oeu (jour1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e, eu, oeu (jour1)</a:t>
            </a:r>
          </a:p>
        </p:txBody>
      </p:sp>
      <p:sp>
        <p:nvSpPr>
          <p:cNvPr id="206" name="Numéro de diapositive"/>
          <p:cNvSpPr txBox="1"/>
          <p:nvPr>
            <p:ph type="sldNum" sz="quarter" idx="2"/>
          </p:nvPr>
        </p:nvSpPr>
        <p:spPr>
          <a:xfrm>
            <a:off x="6359271" y="9296400"/>
            <a:ext cx="273559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255" y="2552044"/>
            <a:ext cx="10309768" cy="7447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588" y="-62901"/>
            <a:ext cx="7718551" cy="2888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Mots à placer dans la grille :…"/>
          <p:cNvSpPr txBox="1"/>
          <p:nvPr/>
        </p:nvSpPr>
        <p:spPr>
          <a:xfrm>
            <a:off x="10282701" y="2514599"/>
            <a:ext cx="2918747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  <a:r>
              <a:t>Mots à placer dans la grille :</a:t>
            </a:r>
          </a:p>
          <a:p>
            <a:pPr algn="l">
              <a:defRPr sz="2500"/>
            </a:pPr>
            <a:r>
              <a:t> 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COEUR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DEUX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FEU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FEUILLE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NOEUD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OEUF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ORDINATEUR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RADIATEUR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TRACTEUR</a:t>
            </a:r>
          </a:p>
          <a:p>
            <a:pPr marL="457200" indent="-457200" algn="l">
              <a:buSzPct val="135000"/>
              <a:buChar char="-"/>
              <a:defRPr sz="2500"/>
            </a:pPr>
            <a:r>
              <a:t>YEUX</a:t>
            </a:r>
          </a:p>
        </p:txBody>
      </p:sp>
      <p:sp>
        <p:nvSpPr>
          <p:cNvPr id="385" name="Texte"/>
          <p:cNvSpPr txBox="1"/>
          <p:nvPr/>
        </p:nvSpPr>
        <p:spPr>
          <a:xfrm>
            <a:off x="860683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86" name="Texte"/>
          <p:cNvSpPr txBox="1"/>
          <p:nvPr/>
        </p:nvSpPr>
        <p:spPr>
          <a:xfrm>
            <a:off x="1589590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87" name="Texte"/>
          <p:cNvSpPr txBox="1"/>
          <p:nvPr/>
        </p:nvSpPr>
        <p:spPr>
          <a:xfrm>
            <a:off x="2318497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88" name="Texte"/>
          <p:cNvSpPr txBox="1"/>
          <p:nvPr/>
        </p:nvSpPr>
        <p:spPr>
          <a:xfrm>
            <a:off x="3047404" y="3179880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89" name="Texte"/>
          <p:cNvSpPr txBox="1"/>
          <p:nvPr/>
        </p:nvSpPr>
        <p:spPr>
          <a:xfrm>
            <a:off x="3776312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0" name="Texte"/>
          <p:cNvSpPr txBox="1"/>
          <p:nvPr/>
        </p:nvSpPr>
        <p:spPr>
          <a:xfrm>
            <a:off x="5963033" y="3179880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1" name="Texte"/>
          <p:cNvSpPr txBox="1"/>
          <p:nvPr/>
        </p:nvSpPr>
        <p:spPr>
          <a:xfrm>
            <a:off x="6689325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2" name="Texte"/>
          <p:cNvSpPr txBox="1"/>
          <p:nvPr/>
        </p:nvSpPr>
        <p:spPr>
          <a:xfrm>
            <a:off x="7418232" y="317988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3" name="Texte"/>
          <p:cNvSpPr txBox="1"/>
          <p:nvPr/>
        </p:nvSpPr>
        <p:spPr>
          <a:xfrm>
            <a:off x="8149755" y="3179880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4" name="Texte"/>
          <p:cNvSpPr txBox="1"/>
          <p:nvPr/>
        </p:nvSpPr>
        <p:spPr>
          <a:xfrm>
            <a:off x="2318497" y="456564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5" name="Texte"/>
          <p:cNvSpPr txBox="1"/>
          <p:nvPr/>
        </p:nvSpPr>
        <p:spPr>
          <a:xfrm>
            <a:off x="3776312" y="3892417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6" name="Texte"/>
          <p:cNvSpPr txBox="1"/>
          <p:nvPr/>
        </p:nvSpPr>
        <p:spPr>
          <a:xfrm>
            <a:off x="8149755" y="3892417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7" name="Texte"/>
          <p:cNvSpPr txBox="1"/>
          <p:nvPr/>
        </p:nvSpPr>
        <p:spPr>
          <a:xfrm>
            <a:off x="3047404" y="461644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8" name="Texte"/>
          <p:cNvSpPr txBox="1"/>
          <p:nvPr/>
        </p:nvSpPr>
        <p:spPr>
          <a:xfrm>
            <a:off x="3776312" y="461644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399" name="Texte"/>
          <p:cNvSpPr txBox="1"/>
          <p:nvPr/>
        </p:nvSpPr>
        <p:spPr>
          <a:xfrm>
            <a:off x="4492519" y="461644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0" name="Texte"/>
          <p:cNvSpPr txBox="1"/>
          <p:nvPr/>
        </p:nvSpPr>
        <p:spPr>
          <a:xfrm>
            <a:off x="5234126" y="461644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1" name="Texte"/>
          <p:cNvSpPr txBox="1"/>
          <p:nvPr/>
        </p:nvSpPr>
        <p:spPr>
          <a:xfrm>
            <a:off x="5963033" y="461644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2" name="Texte"/>
          <p:cNvSpPr txBox="1"/>
          <p:nvPr/>
        </p:nvSpPr>
        <p:spPr>
          <a:xfrm>
            <a:off x="6691941" y="461644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3" name="Texte"/>
          <p:cNvSpPr txBox="1"/>
          <p:nvPr/>
        </p:nvSpPr>
        <p:spPr>
          <a:xfrm>
            <a:off x="7423464" y="461644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4" name="Texte"/>
          <p:cNvSpPr txBox="1"/>
          <p:nvPr/>
        </p:nvSpPr>
        <p:spPr>
          <a:xfrm>
            <a:off x="8122867" y="461644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5" name="Texte"/>
          <p:cNvSpPr txBox="1"/>
          <p:nvPr/>
        </p:nvSpPr>
        <p:spPr>
          <a:xfrm>
            <a:off x="8876046" y="461644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6" name="Texte"/>
          <p:cNvSpPr txBox="1"/>
          <p:nvPr/>
        </p:nvSpPr>
        <p:spPr>
          <a:xfrm>
            <a:off x="3776312" y="5394034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7" name="Texte"/>
          <p:cNvSpPr txBox="1"/>
          <p:nvPr/>
        </p:nvSpPr>
        <p:spPr>
          <a:xfrm>
            <a:off x="5234126" y="5394034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8" name="Texte"/>
          <p:cNvSpPr txBox="1"/>
          <p:nvPr/>
        </p:nvSpPr>
        <p:spPr>
          <a:xfrm>
            <a:off x="8122867" y="5394034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09" name="Texte"/>
          <p:cNvSpPr txBox="1"/>
          <p:nvPr/>
        </p:nvSpPr>
        <p:spPr>
          <a:xfrm>
            <a:off x="9595067" y="5394034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0" name="Texte"/>
          <p:cNvSpPr txBox="1"/>
          <p:nvPr/>
        </p:nvSpPr>
        <p:spPr>
          <a:xfrm>
            <a:off x="3776312" y="605301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1" name="Texte"/>
          <p:cNvSpPr txBox="1"/>
          <p:nvPr/>
        </p:nvSpPr>
        <p:spPr>
          <a:xfrm>
            <a:off x="5236742" y="605301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2" name="Texte"/>
          <p:cNvSpPr txBox="1"/>
          <p:nvPr/>
        </p:nvSpPr>
        <p:spPr>
          <a:xfrm>
            <a:off x="8149755" y="6053019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3" name="Texte"/>
          <p:cNvSpPr txBox="1"/>
          <p:nvPr/>
        </p:nvSpPr>
        <p:spPr>
          <a:xfrm>
            <a:off x="9595067" y="6053019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4" name="Texte"/>
          <p:cNvSpPr txBox="1"/>
          <p:nvPr/>
        </p:nvSpPr>
        <p:spPr>
          <a:xfrm>
            <a:off x="863299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5" name="Texte"/>
          <p:cNvSpPr txBox="1"/>
          <p:nvPr/>
        </p:nvSpPr>
        <p:spPr>
          <a:xfrm>
            <a:off x="1589590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6" name="Texte"/>
          <p:cNvSpPr txBox="1"/>
          <p:nvPr/>
        </p:nvSpPr>
        <p:spPr>
          <a:xfrm>
            <a:off x="2318497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7" name="Texte"/>
          <p:cNvSpPr txBox="1"/>
          <p:nvPr/>
        </p:nvSpPr>
        <p:spPr>
          <a:xfrm>
            <a:off x="3047404" y="6878652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8" name="Texte"/>
          <p:cNvSpPr txBox="1"/>
          <p:nvPr/>
        </p:nvSpPr>
        <p:spPr>
          <a:xfrm>
            <a:off x="3776312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19" name="Texte"/>
          <p:cNvSpPr txBox="1"/>
          <p:nvPr/>
        </p:nvSpPr>
        <p:spPr>
          <a:xfrm>
            <a:off x="4492519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0" name="Texte"/>
          <p:cNvSpPr txBox="1"/>
          <p:nvPr/>
        </p:nvSpPr>
        <p:spPr>
          <a:xfrm>
            <a:off x="5208546" y="6878652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1" name="Texte"/>
          <p:cNvSpPr txBox="1"/>
          <p:nvPr/>
        </p:nvSpPr>
        <p:spPr>
          <a:xfrm>
            <a:off x="5931434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2" name="Texte"/>
          <p:cNvSpPr txBox="1"/>
          <p:nvPr/>
        </p:nvSpPr>
        <p:spPr>
          <a:xfrm>
            <a:off x="8091268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3" name="Texte"/>
          <p:cNvSpPr txBox="1"/>
          <p:nvPr/>
        </p:nvSpPr>
        <p:spPr>
          <a:xfrm>
            <a:off x="9595067" y="6878652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4" name="Texte"/>
          <p:cNvSpPr txBox="1"/>
          <p:nvPr/>
        </p:nvSpPr>
        <p:spPr>
          <a:xfrm>
            <a:off x="3779976" y="7608188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5" name="Texte"/>
          <p:cNvSpPr txBox="1"/>
          <p:nvPr/>
        </p:nvSpPr>
        <p:spPr>
          <a:xfrm>
            <a:off x="5234126" y="7608188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6" name="Texte"/>
          <p:cNvSpPr txBox="1"/>
          <p:nvPr/>
        </p:nvSpPr>
        <p:spPr>
          <a:xfrm>
            <a:off x="7418232" y="7608188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7" name="Texte"/>
          <p:cNvSpPr txBox="1"/>
          <p:nvPr/>
        </p:nvSpPr>
        <p:spPr>
          <a:xfrm>
            <a:off x="8122867" y="7608188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8" name="Texte"/>
          <p:cNvSpPr txBox="1"/>
          <p:nvPr/>
        </p:nvSpPr>
        <p:spPr>
          <a:xfrm>
            <a:off x="8850467" y="7608188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29" name="Texte"/>
          <p:cNvSpPr txBox="1"/>
          <p:nvPr/>
        </p:nvSpPr>
        <p:spPr>
          <a:xfrm>
            <a:off x="9595067" y="7608188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30" name="Texte"/>
          <p:cNvSpPr txBox="1"/>
          <p:nvPr/>
        </p:nvSpPr>
        <p:spPr>
          <a:xfrm>
            <a:off x="2318497" y="8303457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31" name="Texte"/>
          <p:cNvSpPr txBox="1"/>
          <p:nvPr/>
        </p:nvSpPr>
        <p:spPr>
          <a:xfrm>
            <a:off x="3047404" y="8303457"/>
            <a:ext cx="6657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32" name="Texte"/>
          <p:cNvSpPr txBox="1"/>
          <p:nvPr/>
        </p:nvSpPr>
        <p:spPr>
          <a:xfrm>
            <a:off x="3779976" y="8363270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33" name="Texte"/>
          <p:cNvSpPr txBox="1"/>
          <p:nvPr/>
        </p:nvSpPr>
        <p:spPr>
          <a:xfrm>
            <a:off x="3776312" y="9115421"/>
            <a:ext cx="66570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</a:t>
            </a:r>
          </a:p>
        </p:txBody>
      </p:sp>
      <p:sp>
        <p:nvSpPr>
          <p:cNvPr id="434" name="La grille peut être directement remplie sur cet page (j’ai inséré des cadres d’écriture dans chaque case.)"/>
          <p:cNvSpPr txBox="1"/>
          <p:nvPr/>
        </p:nvSpPr>
        <p:spPr>
          <a:xfrm>
            <a:off x="9005824" y="282875"/>
            <a:ext cx="3358432" cy="1168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solidFill>
                  <a:schemeClr val="accent2">
                    <a:lumOff val="-23744"/>
                  </a:schemeClr>
                </a:solidFill>
              </a:defRPr>
            </a:lvl1pPr>
          </a:lstStyle>
          <a:p>
            <a:pPr/>
            <a:r>
              <a:t>La grille peut être directement remplie sur cet page (j’ai inséré des cadres d’écriture dans chaque case.)</a:t>
            </a:r>
          </a:p>
        </p:txBody>
      </p:sp>
      <p:sp>
        <p:nvSpPr>
          <p:cNvPr id="435" name="Numéro de diapositive"/>
          <p:cNvSpPr txBox="1"/>
          <p:nvPr>
            <p:ph type="sldNum" sz="quarter" idx="2"/>
          </p:nvPr>
        </p:nvSpPr>
        <p:spPr>
          <a:xfrm>
            <a:off x="12502642" y="9223371"/>
            <a:ext cx="432817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Numéro de diapositive"/>
          <p:cNvSpPr txBox="1"/>
          <p:nvPr>
            <p:ph type="sldNum" sz="quarter" idx="2"/>
          </p:nvPr>
        </p:nvSpPr>
        <p:spPr>
          <a:xfrm>
            <a:off x="12502642" y="9276882"/>
            <a:ext cx="432817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8" name="CORRECTION"/>
          <p:cNvSpPr txBox="1"/>
          <p:nvPr/>
        </p:nvSpPr>
        <p:spPr>
          <a:xfrm>
            <a:off x="4878313" y="254008"/>
            <a:ext cx="31338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pic>
        <p:nvPicPr>
          <p:cNvPr id="4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780" y="1237386"/>
            <a:ext cx="10733240" cy="7615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ctivité 1 : Recherche de graphèmes"/>
          <p:cNvSpPr txBox="1"/>
          <p:nvPr>
            <p:ph type="title"/>
          </p:nvPr>
        </p:nvSpPr>
        <p:spPr>
          <a:xfrm>
            <a:off x="1270000" y="254000"/>
            <a:ext cx="5570042" cy="1051422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pPr/>
            <a:r>
              <a:t>Activité 1 : Recherche de graphèmes</a:t>
            </a:r>
          </a:p>
        </p:txBody>
      </p:sp>
      <p:sp>
        <p:nvSpPr>
          <p:cNvPr id="209" name="Déplace les cartons lettre pour former des sons contenant la lettre e :"/>
          <p:cNvSpPr txBox="1"/>
          <p:nvPr/>
        </p:nvSpPr>
        <p:spPr>
          <a:xfrm>
            <a:off x="905941" y="2392743"/>
            <a:ext cx="1119291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u="sng"/>
            </a:lvl1pPr>
          </a:lstStyle>
          <a:p>
            <a:pPr/>
            <a:r>
              <a:t>Déplace les cartons lettre pour former des sons contenant la lettre e :</a:t>
            </a:r>
          </a:p>
        </p:txBody>
      </p:sp>
      <p:sp>
        <p:nvSpPr>
          <p:cNvPr id="210" name="Ligne"/>
          <p:cNvSpPr/>
          <p:nvPr/>
        </p:nvSpPr>
        <p:spPr>
          <a:xfrm>
            <a:off x="3146055" y="4064264"/>
            <a:ext cx="1897701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1" name="Ligne"/>
          <p:cNvSpPr/>
          <p:nvPr/>
        </p:nvSpPr>
        <p:spPr>
          <a:xfrm>
            <a:off x="5824755" y="406426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2" name="Ligne"/>
          <p:cNvSpPr/>
          <p:nvPr/>
        </p:nvSpPr>
        <p:spPr>
          <a:xfrm>
            <a:off x="3106170" y="5537199"/>
            <a:ext cx="1897701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3" name="Ligne"/>
          <p:cNvSpPr/>
          <p:nvPr/>
        </p:nvSpPr>
        <p:spPr>
          <a:xfrm>
            <a:off x="5824755" y="5537199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4" name="Ligne"/>
          <p:cNvSpPr/>
          <p:nvPr/>
        </p:nvSpPr>
        <p:spPr>
          <a:xfrm>
            <a:off x="8746397" y="4064264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5" name="Ligne"/>
          <p:cNvSpPr/>
          <p:nvPr/>
        </p:nvSpPr>
        <p:spPr>
          <a:xfrm>
            <a:off x="8746397" y="5461000"/>
            <a:ext cx="1897700" cy="1"/>
          </a:xfrm>
          <a:prstGeom prst="line">
            <a:avLst/>
          </a:prstGeom>
          <a:ln w="50800">
            <a:solidFill>
              <a:srgbClr val="FFFFFF">
                <a:alpha val="703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77B43"/>
                </a:solidFill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16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17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18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19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0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1" name="A"/>
          <p:cNvSpPr txBox="1"/>
          <p:nvPr/>
        </p:nvSpPr>
        <p:spPr>
          <a:xfrm>
            <a:off x="2171406" y="8061206"/>
            <a:ext cx="54852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A</a:t>
            </a:r>
          </a:p>
        </p:txBody>
      </p:sp>
      <p:sp>
        <p:nvSpPr>
          <p:cNvPr id="222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3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4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5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6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7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8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29" name="N"/>
          <p:cNvSpPr txBox="1"/>
          <p:nvPr/>
        </p:nvSpPr>
        <p:spPr>
          <a:xfrm>
            <a:off x="8971076" y="8061206"/>
            <a:ext cx="60349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N</a:t>
            </a:r>
          </a:p>
        </p:txBody>
      </p:sp>
      <p:sp>
        <p:nvSpPr>
          <p:cNvPr id="230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1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2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3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4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5" name="I"/>
          <p:cNvSpPr txBox="1"/>
          <p:nvPr/>
        </p:nvSpPr>
        <p:spPr>
          <a:xfrm>
            <a:off x="6579713" y="8061206"/>
            <a:ext cx="387785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I</a:t>
            </a:r>
          </a:p>
        </p:txBody>
      </p:sp>
      <p:sp>
        <p:nvSpPr>
          <p:cNvPr id="236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37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38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39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0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1" name="O"/>
          <p:cNvSpPr txBox="1"/>
          <p:nvPr/>
        </p:nvSpPr>
        <p:spPr>
          <a:xfrm>
            <a:off x="7971477" y="8061206"/>
            <a:ext cx="590377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O</a:t>
            </a:r>
          </a:p>
        </p:txBody>
      </p:sp>
      <p:sp>
        <p:nvSpPr>
          <p:cNvPr id="242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3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4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5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6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7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8" name="E"/>
          <p:cNvSpPr txBox="1"/>
          <p:nvPr/>
        </p:nvSpPr>
        <p:spPr>
          <a:xfrm>
            <a:off x="3356928" y="8061206"/>
            <a:ext cx="538474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E</a:t>
            </a:r>
          </a:p>
        </p:txBody>
      </p:sp>
      <p:sp>
        <p:nvSpPr>
          <p:cNvPr id="249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0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1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2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3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4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5" name="V"/>
          <p:cNvSpPr txBox="1"/>
          <p:nvPr/>
        </p:nvSpPr>
        <p:spPr>
          <a:xfrm>
            <a:off x="4244349" y="8061206"/>
            <a:ext cx="546008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V</a:t>
            </a:r>
          </a:p>
        </p:txBody>
      </p:sp>
      <p:sp>
        <p:nvSpPr>
          <p:cNvPr id="256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57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58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59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0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1" name="R"/>
          <p:cNvSpPr txBox="1"/>
          <p:nvPr/>
        </p:nvSpPr>
        <p:spPr>
          <a:xfrm>
            <a:off x="5139304" y="8061206"/>
            <a:ext cx="566099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R</a:t>
            </a:r>
          </a:p>
        </p:txBody>
      </p:sp>
      <p:sp>
        <p:nvSpPr>
          <p:cNvPr id="262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3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4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5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6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7" name="U"/>
          <p:cNvSpPr txBox="1"/>
          <p:nvPr/>
        </p:nvSpPr>
        <p:spPr>
          <a:xfrm>
            <a:off x="5808964" y="8061206"/>
            <a:ext cx="597353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U</a:t>
            </a:r>
          </a:p>
        </p:txBody>
      </p:sp>
      <p:sp>
        <p:nvSpPr>
          <p:cNvPr id="268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69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0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1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2" name="L"/>
          <p:cNvSpPr txBox="1"/>
          <p:nvPr/>
        </p:nvSpPr>
        <p:spPr>
          <a:xfrm>
            <a:off x="7214482" y="8061206"/>
            <a:ext cx="510010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L</a:t>
            </a:r>
          </a:p>
        </p:txBody>
      </p:sp>
      <p:sp>
        <p:nvSpPr>
          <p:cNvPr id="273" name="Consigne"/>
          <p:cNvSpPr txBox="1"/>
          <p:nvPr/>
        </p:nvSpPr>
        <p:spPr>
          <a:xfrm>
            <a:off x="10271575" y="1123949"/>
            <a:ext cx="19799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Consigne</a:t>
            </a:r>
          </a:p>
        </p:txBody>
      </p:sp>
      <p:sp>
        <p:nvSpPr>
          <p:cNvPr id="274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75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76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77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78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79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80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81" name="M"/>
          <p:cNvSpPr txBox="1"/>
          <p:nvPr/>
        </p:nvSpPr>
        <p:spPr>
          <a:xfrm>
            <a:off x="10127013" y="8061206"/>
            <a:ext cx="695022" cy="800101"/>
          </a:xfrm>
          <a:prstGeom prst="rect">
            <a:avLst/>
          </a:prstGeom>
          <a:ln w="50800">
            <a:solidFill>
              <a:srgbClr val="5C5D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M</a:t>
            </a:r>
          </a:p>
        </p:txBody>
      </p:sp>
      <p:sp>
        <p:nvSpPr>
          <p:cNvPr id="282" name="Numéro de diapositive"/>
          <p:cNvSpPr txBox="1"/>
          <p:nvPr>
            <p:ph type="sldNum" sz="quarter" idx="2"/>
          </p:nvPr>
        </p:nvSpPr>
        <p:spPr>
          <a:xfrm>
            <a:off x="12624509" y="9335435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42134" y="68045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3333" fill="hold"/>
                                        <p:tgtEl>
                                          <p:spTgt spid="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Ecoute bien, je vais te dire des sons. Il faut que tu reconstitues un mot avec ces sons"/>
          <p:cNvSpPr txBox="1"/>
          <p:nvPr>
            <p:ph type="title"/>
          </p:nvPr>
        </p:nvSpPr>
        <p:spPr>
          <a:xfrm>
            <a:off x="476614" y="1171920"/>
            <a:ext cx="11188748" cy="1038723"/>
          </a:xfrm>
          <a:prstGeom prst="rect">
            <a:avLst/>
          </a:prstGeom>
        </p:spPr>
        <p:txBody>
          <a:bodyPr/>
          <a:lstStyle>
            <a:lvl1pPr defTabSz="233679">
              <a:defRPr sz="2480" u="sng"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Ecoute bien, je vais te dire des sons. Il faut que tu reconstitues un mot avec ces sons</a:t>
            </a:r>
          </a:p>
        </p:txBody>
      </p:sp>
      <p:sp>
        <p:nvSpPr>
          <p:cNvPr id="286" name="[ə] [R] [ə]"/>
          <p:cNvSpPr txBox="1"/>
          <p:nvPr/>
        </p:nvSpPr>
        <p:spPr>
          <a:xfrm>
            <a:off x="1013916" y="2987621"/>
            <a:ext cx="25331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900"/>
              </a:lnSpc>
              <a:spcBef>
                <a:spcPts val="1200"/>
              </a:spcBef>
              <a:defRPr sz="35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[ə] [R] [ə] </a:t>
            </a:r>
          </a:p>
        </p:txBody>
      </p:sp>
      <p:sp>
        <p:nvSpPr>
          <p:cNvPr id="287" name="heureux"/>
          <p:cNvSpPr txBox="1"/>
          <p:nvPr/>
        </p:nvSpPr>
        <p:spPr>
          <a:xfrm>
            <a:off x="7892084" y="2898278"/>
            <a:ext cx="17665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heureux</a:t>
            </a:r>
          </a:p>
        </p:txBody>
      </p:sp>
      <p:sp>
        <p:nvSpPr>
          <p:cNvPr id="288" name="[p] [œ] [R]"/>
          <p:cNvSpPr txBox="1"/>
          <p:nvPr/>
        </p:nvSpPr>
        <p:spPr>
          <a:xfrm>
            <a:off x="1013916" y="4195514"/>
            <a:ext cx="23280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900"/>
              </a:lnSpc>
              <a:spcBef>
                <a:spcPts val="1200"/>
              </a:spcBef>
              <a:defRPr sz="35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[p] [œ] [R]  </a:t>
            </a:r>
          </a:p>
        </p:txBody>
      </p:sp>
      <p:sp>
        <p:nvSpPr>
          <p:cNvPr id="289" name="peur"/>
          <p:cNvSpPr txBox="1"/>
          <p:nvPr/>
        </p:nvSpPr>
        <p:spPr>
          <a:xfrm>
            <a:off x="8101851" y="4120156"/>
            <a:ext cx="10467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peur</a:t>
            </a:r>
          </a:p>
        </p:txBody>
      </p:sp>
      <p:sp>
        <p:nvSpPr>
          <p:cNvPr id="290" name="[p] [ə] [R] [ə]"/>
          <p:cNvSpPr txBox="1"/>
          <p:nvPr/>
        </p:nvSpPr>
        <p:spPr>
          <a:xfrm>
            <a:off x="1013916" y="5496687"/>
            <a:ext cx="28179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900"/>
              </a:lnSpc>
              <a:spcBef>
                <a:spcPts val="1200"/>
              </a:spcBef>
              <a:defRPr sz="35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[p] [ə] [R] [ə]  </a:t>
            </a:r>
          </a:p>
        </p:txBody>
      </p:sp>
      <p:sp>
        <p:nvSpPr>
          <p:cNvPr id="291" name="peureux"/>
          <p:cNvSpPr txBox="1"/>
          <p:nvPr/>
        </p:nvSpPr>
        <p:spPr>
          <a:xfrm>
            <a:off x="7993020" y="5518149"/>
            <a:ext cx="176160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peureux</a:t>
            </a:r>
          </a:p>
        </p:txBody>
      </p:sp>
      <p:sp>
        <p:nvSpPr>
          <p:cNvPr id="292" name="[o] [t] [œ] [R]"/>
          <p:cNvSpPr txBox="1"/>
          <p:nvPr/>
        </p:nvSpPr>
        <p:spPr>
          <a:xfrm>
            <a:off x="1013916" y="6747883"/>
            <a:ext cx="27555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900"/>
              </a:lnSpc>
              <a:spcBef>
                <a:spcPts val="1200"/>
              </a:spcBef>
              <a:defRPr sz="35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[o] [t] [œ] [R] </a:t>
            </a:r>
          </a:p>
        </p:txBody>
      </p:sp>
      <p:sp>
        <p:nvSpPr>
          <p:cNvPr id="293" name="[ʃ] [œ] [v] [ə]"/>
          <p:cNvSpPr txBox="1"/>
          <p:nvPr/>
        </p:nvSpPr>
        <p:spPr>
          <a:xfrm>
            <a:off x="1013916" y="8142559"/>
            <a:ext cx="2723749" cy="65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900"/>
              </a:lnSpc>
              <a:spcBef>
                <a:spcPts val="1200"/>
              </a:spcBef>
              <a:defRPr sz="3566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[ʃ] [œ] [v] [ə] </a:t>
            </a:r>
          </a:p>
        </p:txBody>
      </p:sp>
      <p:sp>
        <p:nvSpPr>
          <p:cNvPr id="294" name="hauteur"/>
          <p:cNvSpPr txBox="1"/>
          <p:nvPr/>
        </p:nvSpPr>
        <p:spPr>
          <a:xfrm>
            <a:off x="7997719" y="6916143"/>
            <a:ext cx="170289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hauteur</a:t>
            </a:r>
          </a:p>
        </p:txBody>
      </p:sp>
      <p:sp>
        <p:nvSpPr>
          <p:cNvPr id="295" name="cheveux"/>
          <p:cNvSpPr txBox="1"/>
          <p:nvPr/>
        </p:nvSpPr>
        <p:spPr>
          <a:xfrm>
            <a:off x="7749798" y="8314136"/>
            <a:ext cx="175088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cheveux</a:t>
            </a:r>
          </a:p>
        </p:txBody>
      </p:sp>
      <p:sp>
        <p:nvSpPr>
          <p:cNvPr id="296" name="Rectangle"/>
          <p:cNvSpPr/>
          <p:nvPr/>
        </p:nvSpPr>
        <p:spPr>
          <a:xfrm>
            <a:off x="7342210" y="2858892"/>
            <a:ext cx="2342143" cy="622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7" name="Rectangle"/>
          <p:cNvSpPr/>
          <p:nvPr/>
        </p:nvSpPr>
        <p:spPr>
          <a:xfrm>
            <a:off x="7492310" y="4213278"/>
            <a:ext cx="2342144" cy="6223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8" name="Rectangle"/>
          <p:cNvSpPr/>
          <p:nvPr/>
        </p:nvSpPr>
        <p:spPr>
          <a:xfrm>
            <a:off x="7492310" y="5589047"/>
            <a:ext cx="2342144" cy="6223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299" name="Rectangle"/>
          <p:cNvSpPr/>
          <p:nvPr/>
        </p:nvSpPr>
        <p:spPr>
          <a:xfrm>
            <a:off x="7566132" y="6959813"/>
            <a:ext cx="2342143" cy="6223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00" name="Rectangle"/>
          <p:cNvSpPr/>
          <p:nvPr/>
        </p:nvSpPr>
        <p:spPr>
          <a:xfrm>
            <a:off x="7492310" y="8401476"/>
            <a:ext cx="2342144" cy="6223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01" name="Activité 2 : Fusion de sons pour trouver un mot"/>
          <p:cNvSpPr txBox="1"/>
          <p:nvPr/>
        </p:nvSpPr>
        <p:spPr>
          <a:xfrm>
            <a:off x="1098457" y="260925"/>
            <a:ext cx="6439659" cy="103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21310">
              <a:defRPr sz="3410">
                <a:solidFill>
                  <a:srgbClr val="528D4D"/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Activité 2 : Fusion de sons pour trouver un mot</a:t>
            </a:r>
          </a:p>
        </p:txBody>
      </p:sp>
      <p:sp>
        <p:nvSpPr>
          <p:cNvPr id="302" name="urehuex"/>
          <p:cNvSpPr txBox="1"/>
          <p:nvPr/>
        </p:nvSpPr>
        <p:spPr>
          <a:xfrm>
            <a:off x="10336569" y="2858892"/>
            <a:ext cx="17665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urehue</a:t>
            </a:r>
            <a:r>
              <a:rPr>
                <a:solidFill>
                  <a:srgbClr val="8E9092"/>
                </a:solidFill>
              </a:rPr>
              <a:t>x</a:t>
            </a:r>
          </a:p>
        </p:txBody>
      </p:sp>
      <p:sp>
        <p:nvSpPr>
          <p:cNvPr id="303" name="eurp"/>
          <p:cNvSpPr txBox="1"/>
          <p:nvPr/>
        </p:nvSpPr>
        <p:spPr>
          <a:xfrm>
            <a:off x="10477135" y="4195514"/>
            <a:ext cx="10467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eurp</a:t>
            </a:r>
          </a:p>
        </p:txBody>
      </p:sp>
      <p:sp>
        <p:nvSpPr>
          <p:cNvPr id="304" name="uepurex"/>
          <p:cNvSpPr txBox="1"/>
          <p:nvPr/>
        </p:nvSpPr>
        <p:spPr>
          <a:xfrm>
            <a:off x="10339025" y="5537199"/>
            <a:ext cx="176160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uepure</a:t>
            </a:r>
            <a:r>
              <a:rPr>
                <a:solidFill>
                  <a:srgbClr val="8E9092"/>
                </a:solidFill>
              </a:rPr>
              <a:t>x</a:t>
            </a:r>
          </a:p>
        </p:txBody>
      </p:sp>
      <p:sp>
        <p:nvSpPr>
          <p:cNvPr id="305" name="ruatueh"/>
          <p:cNvSpPr txBox="1"/>
          <p:nvPr/>
        </p:nvSpPr>
        <p:spPr>
          <a:xfrm>
            <a:off x="10368381" y="6917429"/>
            <a:ext cx="17028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ruatue</a:t>
            </a:r>
            <a:r>
              <a:rPr>
                <a:solidFill>
                  <a:srgbClr val="8E9092"/>
                </a:solidFill>
              </a:rPr>
              <a:t>h</a:t>
            </a:r>
          </a:p>
        </p:txBody>
      </p:sp>
      <p:sp>
        <p:nvSpPr>
          <p:cNvPr id="306" name="chxueveu"/>
          <p:cNvSpPr txBox="1"/>
          <p:nvPr/>
        </p:nvSpPr>
        <p:spPr>
          <a:xfrm>
            <a:off x="10212893" y="8314136"/>
            <a:ext cx="20138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</a:t>
            </a:r>
            <a:r>
              <a:rPr>
                <a:solidFill>
                  <a:srgbClr val="8E9092"/>
                </a:solidFill>
              </a:rPr>
              <a:t>x</a:t>
            </a:r>
            <a:r>
              <a:t>ueveu</a:t>
            </a:r>
          </a:p>
        </p:txBody>
      </p:sp>
      <p:sp>
        <p:nvSpPr>
          <p:cNvPr id="307" name="Rectangle"/>
          <p:cNvSpPr/>
          <p:nvPr/>
        </p:nvSpPr>
        <p:spPr>
          <a:xfrm>
            <a:off x="10182350" y="1992054"/>
            <a:ext cx="2074955" cy="6997701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pPr>
          </a:p>
        </p:txBody>
      </p:sp>
      <p:sp>
        <p:nvSpPr>
          <p:cNvPr id="308" name="Aide :"/>
          <p:cNvSpPr txBox="1"/>
          <p:nvPr/>
        </p:nvSpPr>
        <p:spPr>
          <a:xfrm>
            <a:off x="10506595" y="2069850"/>
            <a:ext cx="1426465" cy="68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Didot"/>
                <a:ea typeface="Didot"/>
                <a:cs typeface="Didot"/>
                <a:sym typeface="Didot"/>
              </a:defRPr>
            </a:pPr>
            <a:r>
              <a:rPr i="0" u="sng"/>
              <a:t>Aide</a:t>
            </a:r>
            <a:r>
              <a:t> : </a:t>
            </a:r>
          </a:p>
        </p:txBody>
      </p:sp>
      <p:sp>
        <p:nvSpPr>
          <p:cNvPr id="309" name="Numéro de diapositive"/>
          <p:cNvSpPr txBox="1"/>
          <p:nvPr>
            <p:ph type="sldNum" sz="quarter" idx="2"/>
          </p:nvPr>
        </p:nvSpPr>
        <p:spPr>
          <a:xfrm>
            <a:off x="12507402" y="9315917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0" name="Enregistrement audio.m4a" descr="Enregistrement audio.m4a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3438093" y="255417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Enregistrement audio.m4a" descr="Enregistrement audio.m4a"/>
          <p:cNvPicPr>
            <a:picLocks noChangeAspect="0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3906522" y="399849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Enregistrement audio.m4a" descr="Enregistrement audio.m4a"/>
          <p:cNvPicPr>
            <a:picLocks noChangeAspect="0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4199290" y="536474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Enregistrement audio.m4a" descr="Enregistrement audio.m4a"/>
          <p:cNvPicPr>
            <a:picLocks noChangeAspect="0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4277361" y="6730998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Enregistrement audio.m4a" descr="Enregistrement audio.m4a"/>
          <p:cNvPicPr>
            <a:picLocks noChangeAspect="0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4179772" y="819483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Enregistrement audio.m4a" descr="Enregistrement audio.m4a"/>
          <p:cNvPicPr>
            <a:picLocks noChangeAspect="0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1381869" y="32913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666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90000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41655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84988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1" grpId="5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74965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mediacall" nodeType="clickEffect" presetSubtype="0" presetID="1" grpId="6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31655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  <p:audio isNarration="0">
              <p:cMediaNode mute="0" showWhenStopped="0" numSld="1" vol="100000">
                <p:cTn id="28" fill="hold" display="0">
                  <p:stCondLst>
                    <p:cond delay="indefinite"/>
                  </p:stCondLst>
                </p:cTn>
                <p:tgtEl>
                  <p:spTgt spid="312"/>
                </p:tgtEl>
              </p:cMediaNode>
            </p:audio>
            <p:audio isNarration="0">
              <p:cMediaNode mute="0" showWhenStopped="0" numSld="1" vol="100000">
                <p:cTn id="29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audio>
            <p:audio isNarration="0">
              <p:cMediaNode mute="0" showWhenStopped="0" numSld="1" vol="100000">
                <p:cTn id="30" fill="hold" display="0">
                  <p:stCondLst>
                    <p:cond delay="indefinite"/>
                  </p:stCondLst>
                </p:cTn>
                <p:tgtEl>
                  <p:spTgt spid="311"/>
                </p:tgtEl>
              </p:cMediaNode>
            </p:audio>
            <p:audio isNarration="0">
              <p:cMediaNode mute="0" showWhenStopped="0" numSld="1" vol="100000">
                <p:cTn id="31" fill="hold" display="0">
                  <p:stCondLst>
                    <p:cond delay="indefinite"/>
                  </p:stCondLst>
                </p:cTn>
                <p:tgtEl>
                  <p:spTgt spid="310"/>
                </p:tgtEl>
              </p:cMediaNode>
            </p:audio>
            <p:audio isNarration="0">
              <p:cMediaNode mute="0" showWhenStopped="0" numSld="1" vol="100000">
                <p:cTn id="32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9782210505346-son-amoidelire-cp-code-03.mp3" descr="9782210505346-son-amoidelire-cp-code-03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30086" y="8481391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Lecture  du texte"/>
          <p:cNvSpPr txBox="1"/>
          <p:nvPr/>
        </p:nvSpPr>
        <p:spPr>
          <a:xfrm>
            <a:off x="1663802" y="8804271"/>
            <a:ext cx="349284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Lecture  du texte</a:t>
            </a:r>
          </a:p>
        </p:txBody>
      </p:sp>
      <p:grpSp>
        <p:nvGrpSpPr>
          <p:cNvPr id="321" name="Groupe"/>
          <p:cNvGrpSpPr/>
          <p:nvPr/>
        </p:nvGrpSpPr>
        <p:grpSpPr>
          <a:xfrm>
            <a:off x="1274140" y="908155"/>
            <a:ext cx="10418336" cy="7785110"/>
            <a:chOff x="0" y="0"/>
            <a:chExt cx="10418335" cy="7785109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418336" cy="7785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Texte"/>
            <p:cNvSpPr txBox="1"/>
            <p:nvPr/>
          </p:nvSpPr>
          <p:spPr>
            <a:xfrm>
              <a:off x="886065" y="459303"/>
              <a:ext cx="3751337" cy="622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     </a:t>
              </a:r>
            </a:p>
          </p:txBody>
        </p:sp>
      </p:grpSp>
      <p:sp>
        <p:nvSpPr>
          <p:cNvPr id="322" name="Numéro de diapositive"/>
          <p:cNvSpPr txBox="1"/>
          <p:nvPr>
            <p:ph type="sldNum" sz="quarter" idx="2"/>
          </p:nvPr>
        </p:nvSpPr>
        <p:spPr>
          <a:xfrm>
            <a:off x="12582271" y="9257364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3" name="Enregistrement audio.m4a" descr="Enregistrement audio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089101" y="15347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76326" fill="hold"/>
                                        <p:tgtEl>
                                          <p:spTgt spid="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30000" fill="hold"/>
                                        <p:tgtEl>
                                          <p:spTgt spid="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323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3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e"/>
          <p:cNvGrpSpPr/>
          <p:nvPr/>
        </p:nvGrpSpPr>
        <p:grpSpPr>
          <a:xfrm>
            <a:off x="1236082" y="984245"/>
            <a:ext cx="10418337" cy="7785110"/>
            <a:chOff x="0" y="0"/>
            <a:chExt cx="10418335" cy="7785109"/>
          </a:xfrm>
        </p:grpSpPr>
        <p:pic>
          <p:nvPicPr>
            <p:cNvPr id="32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418336" cy="7785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Ligne"/>
            <p:cNvSpPr/>
            <p:nvPr/>
          </p:nvSpPr>
          <p:spPr>
            <a:xfrm>
              <a:off x="4859959" y="4564992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27" name="Ligne"/>
            <p:cNvSpPr/>
            <p:nvPr/>
          </p:nvSpPr>
          <p:spPr>
            <a:xfrm>
              <a:off x="4942509" y="2069736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28" name="Ligne"/>
            <p:cNvSpPr/>
            <p:nvPr/>
          </p:nvSpPr>
          <p:spPr>
            <a:xfrm>
              <a:off x="1612072" y="2536305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29" name="Ligne"/>
            <p:cNvSpPr/>
            <p:nvPr/>
          </p:nvSpPr>
          <p:spPr>
            <a:xfrm>
              <a:off x="3060977" y="3525801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30" name="Ligne"/>
            <p:cNvSpPr/>
            <p:nvPr/>
          </p:nvSpPr>
          <p:spPr>
            <a:xfrm>
              <a:off x="5050417" y="4055888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31" name="Ligne"/>
            <p:cNvSpPr/>
            <p:nvPr/>
          </p:nvSpPr>
          <p:spPr>
            <a:xfrm>
              <a:off x="2866612" y="4564992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32" name="Ligne"/>
            <p:cNvSpPr/>
            <p:nvPr/>
          </p:nvSpPr>
          <p:spPr>
            <a:xfrm>
              <a:off x="7177985" y="6034878"/>
              <a:ext cx="558802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33" name="Ligne"/>
            <p:cNvSpPr/>
            <p:nvPr/>
          </p:nvSpPr>
          <p:spPr>
            <a:xfrm>
              <a:off x="4138820" y="6582635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  <p:sp>
          <p:nvSpPr>
            <p:cNvPr id="334" name="Ligne"/>
            <p:cNvSpPr/>
            <p:nvPr/>
          </p:nvSpPr>
          <p:spPr>
            <a:xfrm>
              <a:off x="5746751" y="7059714"/>
              <a:ext cx="317501" cy="1"/>
            </a:xfrm>
            <a:prstGeom prst="line">
              <a:avLst/>
            </a:prstGeom>
            <a:noFill/>
            <a:ln w="50800" cap="flat">
              <a:solidFill>
                <a:schemeClr val="accent1">
                  <a:satOff val="-13649"/>
                  <a:lumOff val="-13627"/>
                  <a:alpha val="703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477B43"/>
                  </a:solidFill>
                  <a:latin typeface="+mn-lt"/>
                  <a:ea typeface="+mn-ea"/>
                  <a:cs typeface="+mn-cs"/>
                  <a:sym typeface="Marker Felt"/>
                </a:defRPr>
              </a:pPr>
            </a:p>
          </p:txBody>
        </p:sp>
      </p:grpSp>
      <p:sp>
        <p:nvSpPr>
          <p:cNvPr id="336" name="CORRECTION"/>
          <p:cNvSpPr txBox="1"/>
          <p:nvPr/>
        </p:nvSpPr>
        <p:spPr>
          <a:xfrm>
            <a:off x="4705758" y="254008"/>
            <a:ext cx="31338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  <p:sp>
        <p:nvSpPr>
          <p:cNvPr id="337" name="Numéro de diapositive"/>
          <p:cNvSpPr txBox="1"/>
          <p:nvPr>
            <p:ph type="sldNum" sz="quarter" idx="2"/>
          </p:nvPr>
        </p:nvSpPr>
        <p:spPr>
          <a:xfrm>
            <a:off x="12582271" y="9276882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au"/>
          <p:cNvGraphicFramePr/>
          <p:nvPr/>
        </p:nvGraphicFramePr>
        <p:xfrm>
          <a:off x="1257257" y="2497619"/>
          <a:ext cx="10464801" cy="44662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226050"/>
                <a:gridCol w="5226050"/>
              </a:tblGrid>
              <a:tr h="54014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BDFD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oeu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BDFD4"/>
                      </a:solidFill>
                      <a:miter lim="400000"/>
                    </a:lnR>
                  </a:tcPr>
                </a:tc>
              </a:tr>
              <a:tr h="3913412">
                <a:tc>
                  <a:txBody>
                    <a:bodyPr/>
                    <a:lstStyle/>
                    <a:p>
                      <a:pPr>
                        <a:defRPr sz="28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BDFD4"/>
                      </a:solidFill>
                      <a:miter lim="400000"/>
                    </a:lnL>
                    <a:lnB w="12700">
                      <a:solidFill>
                        <a:srgbClr val="DBDFD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8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BDFD4"/>
                      </a:solidFill>
                      <a:miter lim="400000"/>
                    </a:lnR>
                    <a:lnB w="12700">
                      <a:solidFill>
                        <a:srgbClr val="DBDFD4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40" name="veux"/>
          <p:cNvSpPr txBox="1"/>
          <p:nvPr/>
        </p:nvSpPr>
        <p:spPr>
          <a:xfrm>
            <a:off x="9032988" y="8100077"/>
            <a:ext cx="2349625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veux</a:t>
            </a:r>
          </a:p>
        </p:txBody>
      </p:sp>
      <p:sp>
        <p:nvSpPr>
          <p:cNvPr id="341" name="coeur"/>
          <p:cNvSpPr txBox="1"/>
          <p:nvPr/>
        </p:nvSpPr>
        <p:spPr>
          <a:xfrm>
            <a:off x="6542936" y="8062082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coeur</a:t>
            </a:r>
          </a:p>
        </p:txBody>
      </p:sp>
      <p:sp>
        <p:nvSpPr>
          <p:cNvPr id="342" name="peur"/>
          <p:cNvSpPr txBox="1"/>
          <p:nvPr/>
        </p:nvSpPr>
        <p:spPr>
          <a:xfrm>
            <a:off x="4088525" y="8023693"/>
            <a:ext cx="2318262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peur</a:t>
            </a:r>
          </a:p>
        </p:txBody>
      </p:sp>
      <p:sp>
        <p:nvSpPr>
          <p:cNvPr id="343" name="leur"/>
          <p:cNvSpPr txBox="1"/>
          <p:nvPr/>
        </p:nvSpPr>
        <p:spPr>
          <a:xfrm>
            <a:off x="1482487" y="8062082"/>
            <a:ext cx="2466615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leur</a:t>
            </a:r>
          </a:p>
        </p:txBody>
      </p:sp>
      <p:sp>
        <p:nvSpPr>
          <p:cNvPr id="344" name="leurs"/>
          <p:cNvSpPr txBox="1"/>
          <p:nvPr/>
        </p:nvSpPr>
        <p:spPr>
          <a:xfrm>
            <a:off x="9039876" y="7347672"/>
            <a:ext cx="2339574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leurs</a:t>
            </a:r>
          </a:p>
        </p:txBody>
      </p:sp>
      <p:sp>
        <p:nvSpPr>
          <p:cNvPr id="345" name="spectateurs"/>
          <p:cNvSpPr txBox="1"/>
          <p:nvPr/>
        </p:nvSpPr>
        <p:spPr>
          <a:xfrm>
            <a:off x="6542936" y="7347672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spectateurs</a:t>
            </a:r>
          </a:p>
        </p:txBody>
      </p:sp>
      <p:sp>
        <p:nvSpPr>
          <p:cNvPr id="346" name="hauteur"/>
          <p:cNvSpPr txBox="1"/>
          <p:nvPr/>
        </p:nvSpPr>
        <p:spPr>
          <a:xfrm>
            <a:off x="4039357" y="7347672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hauteur</a:t>
            </a:r>
          </a:p>
        </p:txBody>
      </p:sp>
      <p:sp>
        <p:nvSpPr>
          <p:cNvPr id="347" name="dresseur"/>
          <p:cNvSpPr txBox="1"/>
          <p:nvPr/>
        </p:nvSpPr>
        <p:spPr>
          <a:xfrm>
            <a:off x="1482487" y="7347672"/>
            <a:ext cx="2473209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dresseur</a:t>
            </a:r>
          </a:p>
        </p:txBody>
      </p:sp>
      <p:sp>
        <p:nvSpPr>
          <p:cNvPr id="348" name="2"/>
          <p:cNvSpPr/>
          <p:nvPr/>
        </p:nvSpPr>
        <p:spPr>
          <a:xfrm>
            <a:off x="1043608" y="1078947"/>
            <a:ext cx="584202" cy="6223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49" name="Je classe les mots dans le tableau :"/>
          <p:cNvSpPr txBox="1"/>
          <p:nvPr/>
        </p:nvSpPr>
        <p:spPr>
          <a:xfrm>
            <a:off x="1871318" y="1047656"/>
            <a:ext cx="7333953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2192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Je classe les mots dans le tableau :</a:t>
            </a:r>
          </a:p>
        </p:txBody>
      </p:sp>
      <p:sp>
        <p:nvSpPr>
          <p:cNvPr id="350" name="Numéro de diapositive"/>
          <p:cNvSpPr txBox="1"/>
          <p:nvPr>
            <p:ph type="sldNum" sz="quarter" idx="2"/>
          </p:nvPr>
        </p:nvSpPr>
        <p:spPr>
          <a:xfrm>
            <a:off x="12582271" y="9257364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Tableau"/>
          <p:cNvGraphicFramePr/>
          <p:nvPr/>
        </p:nvGraphicFramePr>
        <p:xfrm>
          <a:off x="1257257" y="2497619"/>
          <a:ext cx="10464801" cy="44662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226050"/>
                <a:gridCol w="5226050"/>
              </a:tblGrid>
              <a:tr h="54014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BDFD4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oeu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BDFD4"/>
                      </a:solidFill>
                      <a:miter lim="400000"/>
                    </a:lnR>
                  </a:tcPr>
                </a:tc>
              </a:tr>
              <a:tr h="3913412">
                <a:tc>
                  <a:txBody>
                    <a:bodyPr/>
                    <a:lstStyle/>
                    <a:p>
                      <a:pPr>
                        <a:defRPr sz="28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BDFD4"/>
                      </a:solidFill>
                      <a:miter lim="400000"/>
                    </a:lnL>
                    <a:lnB w="12700">
                      <a:solidFill>
                        <a:srgbClr val="DBDFD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8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BDFD4"/>
                      </a:solidFill>
                      <a:miter lim="400000"/>
                    </a:lnR>
                    <a:lnB w="12700">
                      <a:solidFill>
                        <a:srgbClr val="DBDFD4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53" name="veux"/>
          <p:cNvSpPr txBox="1"/>
          <p:nvPr/>
        </p:nvSpPr>
        <p:spPr>
          <a:xfrm>
            <a:off x="2798449" y="6412827"/>
            <a:ext cx="2349625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veux</a:t>
            </a:r>
          </a:p>
        </p:txBody>
      </p:sp>
      <p:sp>
        <p:nvSpPr>
          <p:cNvPr id="354" name="coeur"/>
          <p:cNvSpPr txBox="1"/>
          <p:nvPr/>
        </p:nvSpPr>
        <p:spPr>
          <a:xfrm>
            <a:off x="7870152" y="3338755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coeur</a:t>
            </a:r>
          </a:p>
        </p:txBody>
      </p:sp>
      <p:sp>
        <p:nvSpPr>
          <p:cNvPr id="355" name="peur"/>
          <p:cNvSpPr txBox="1"/>
          <p:nvPr/>
        </p:nvSpPr>
        <p:spPr>
          <a:xfrm>
            <a:off x="2809105" y="4783725"/>
            <a:ext cx="2318262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peur</a:t>
            </a:r>
          </a:p>
        </p:txBody>
      </p:sp>
      <p:sp>
        <p:nvSpPr>
          <p:cNvPr id="356" name="leur"/>
          <p:cNvSpPr txBox="1"/>
          <p:nvPr/>
        </p:nvSpPr>
        <p:spPr>
          <a:xfrm>
            <a:off x="2734928" y="3666651"/>
            <a:ext cx="2466615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leur</a:t>
            </a:r>
          </a:p>
        </p:txBody>
      </p:sp>
      <p:sp>
        <p:nvSpPr>
          <p:cNvPr id="357" name="leurs"/>
          <p:cNvSpPr txBox="1"/>
          <p:nvPr/>
        </p:nvSpPr>
        <p:spPr>
          <a:xfrm>
            <a:off x="2798449" y="5900799"/>
            <a:ext cx="2339574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leurs</a:t>
            </a:r>
          </a:p>
        </p:txBody>
      </p:sp>
      <p:sp>
        <p:nvSpPr>
          <p:cNvPr id="358" name="spectateurs"/>
          <p:cNvSpPr txBox="1"/>
          <p:nvPr/>
        </p:nvSpPr>
        <p:spPr>
          <a:xfrm>
            <a:off x="2932129" y="5344759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spectateurs</a:t>
            </a:r>
          </a:p>
        </p:txBody>
      </p:sp>
      <p:sp>
        <p:nvSpPr>
          <p:cNvPr id="359" name="hauteur"/>
          <p:cNvSpPr txBox="1"/>
          <p:nvPr/>
        </p:nvSpPr>
        <p:spPr>
          <a:xfrm>
            <a:off x="2759937" y="4281124"/>
            <a:ext cx="2416598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hauteur</a:t>
            </a:r>
          </a:p>
        </p:txBody>
      </p:sp>
      <p:sp>
        <p:nvSpPr>
          <p:cNvPr id="360" name="dresseur"/>
          <p:cNvSpPr txBox="1"/>
          <p:nvPr/>
        </p:nvSpPr>
        <p:spPr>
          <a:xfrm>
            <a:off x="2731631" y="3075880"/>
            <a:ext cx="2473209" cy="622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dresseur</a:t>
            </a:r>
          </a:p>
        </p:txBody>
      </p:sp>
      <p:sp>
        <p:nvSpPr>
          <p:cNvPr id="361" name="2"/>
          <p:cNvSpPr/>
          <p:nvPr/>
        </p:nvSpPr>
        <p:spPr>
          <a:xfrm>
            <a:off x="1043608" y="1078947"/>
            <a:ext cx="584202" cy="6223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2" name="Je classe les mots dans le tableau :"/>
          <p:cNvSpPr txBox="1"/>
          <p:nvPr/>
        </p:nvSpPr>
        <p:spPr>
          <a:xfrm>
            <a:off x="1871318" y="1047656"/>
            <a:ext cx="7333953" cy="68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2192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Je classe les mots dans le tableau :</a:t>
            </a:r>
          </a:p>
        </p:txBody>
      </p:sp>
      <p:sp>
        <p:nvSpPr>
          <p:cNvPr id="363" name="Numéro de diapositive"/>
          <p:cNvSpPr txBox="1"/>
          <p:nvPr>
            <p:ph type="sldNum" sz="quarter" idx="2"/>
          </p:nvPr>
        </p:nvSpPr>
        <p:spPr>
          <a:xfrm>
            <a:off x="12582271" y="9257364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4" name="CORRECTION"/>
          <p:cNvSpPr txBox="1"/>
          <p:nvPr/>
        </p:nvSpPr>
        <p:spPr>
          <a:xfrm>
            <a:off x="4865613" y="254008"/>
            <a:ext cx="31338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502" y="2296262"/>
            <a:ext cx="10679498" cy="2729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4664" y="7129172"/>
            <a:ext cx="10255472" cy="1722259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Numéro de diapositive"/>
          <p:cNvSpPr txBox="1"/>
          <p:nvPr>
            <p:ph type="sldNum" sz="quarter" idx="2"/>
          </p:nvPr>
        </p:nvSpPr>
        <p:spPr>
          <a:xfrm>
            <a:off x="12582271" y="9335435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" descr="Imag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365" y="2137161"/>
            <a:ext cx="6114372" cy="3077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" descr="Image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12040" y="2230353"/>
            <a:ext cx="5336970" cy="289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" descr="Image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5305" y="6079713"/>
            <a:ext cx="6022216" cy="2994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" descr="Image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23339" y="6231362"/>
            <a:ext cx="6114372" cy="2691212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4 exercices à faire en ligne : cliquer sur le rond bleu avec la flèche blanche pour y accéder."/>
          <p:cNvSpPr txBox="1"/>
          <p:nvPr/>
        </p:nvSpPr>
        <p:spPr>
          <a:xfrm>
            <a:off x="301174" y="57158"/>
            <a:ext cx="1226275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2">
                    <a:lumOff val="-23744"/>
                  </a:schemeClr>
                </a:solidFill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r>
              <a:t>4 exercices à faire en ligne : cliquer sur le rond bleu avec la flèche blanche pour y accéder.</a:t>
            </a:r>
          </a:p>
        </p:txBody>
      </p:sp>
      <p:sp>
        <p:nvSpPr>
          <p:cNvPr id="375" name="1) Tu peux cliquer sur l’image pour entendre son nom, puis tu dois cliquer sur le son entendu."/>
          <p:cNvSpPr txBox="1"/>
          <p:nvPr/>
        </p:nvSpPr>
        <p:spPr>
          <a:xfrm>
            <a:off x="54140" y="1402808"/>
            <a:ext cx="632454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1) Tu peux cliquer sur l’image pour entendre son nom, puis tu dois cliquer sur le son entendu.</a:t>
            </a:r>
          </a:p>
        </p:txBody>
      </p:sp>
      <p:sp>
        <p:nvSpPr>
          <p:cNvPr id="376" name="2) Avec la souris, colorie le rond qui correspond au son eu/oeu."/>
          <p:cNvSpPr txBox="1"/>
          <p:nvPr/>
        </p:nvSpPr>
        <p:spPr>
          <a:xfrm>
            <a:off x="6718252" y="1544164"/>
            <a:ext cx="632454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2) Avec la souris, colorie le rond qui correspond au son eu/oeu.</a:t>
            </a:r>
          </a:p>
        </p:txBody>
      </p:sp>
      <p:sp>
        <p:nvSpPr>
          <p:cNvPr id="377" name="3) Clique sur le mot qui correspond à l’image."/>
          <p:cNvSpPr txBox="1"/>
          <p:nvPr/>
        </p:nvSpPr>
        <p:spPr>
          <a:xfrm>
            <a:off x="54140" y="5636726"/>
            <a:ext cx="632454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3) Clique sur le mot qui correspond à l’image.</a:t>
            </a:r>
          </a:p>
        </p:txBody>
      </p:sp>
      <p:sp>
        <p:nvSpPr>
          <p:cNvPr id="378" name="4) Dans chaque liste, un mot ne se prononce pas comme les autres, clique dessus."/>
          <p:cNvSpPr txBox="1"/>
          <p:nvPr/>
        </p:nvSpPr>
        <p:spPr>
          <a:xfrm>
            <a:off x="6823339" y="5565440"/>
            <a:ext cx="632454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4) Dans chaque liste, un mot ne se prononce pas comme les autres, clique dessus.</a:t>
            </a:r>
          </a:p>
        </p:txBody>
      </p:sp>
      <p:sp>
        <p:nvSpPr>
          <p:cNvPr id="379" name="Adresse à copier si les liens ne fonctionnent pas : https://www.clicmaclasse.fr/activites/sons/eu/son_eu_ex01.html"/>
          <p:cNvSpPr txBox="1"/>
          <p:nvPr/>
        </p:nvSpPr>
        <p:spPr>
          <a:xfrm>
            <a:off x="947616" y="9231458"/>
            <a:ext cx="1119846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Adresse à copier si les liens ne fonctionnent pas : </a:t>
            </a:r>
            <a:r>
              <a:rPr u="sng">
                <a:hlinkClick r:id="rId2" invalidUrl="" action="" tgtFrame="" tooltip="" history="1" highlightClick="0" endSnd="0"/>
              </a:rPr>
              <a:t>https://www.clicmaclasse.fr/activites/sons/eu/son_eu_ex01.html</a:t>
            </a:r>
            <a:r>
              <a:t> </a:t>
            </a:r>
          </a:p>
        </p:txBody>
      </p:sp>
      <p:sp>
        <p:nvSpPr>
          <p:cNvPr id="380" name="Numéro de diapositive"/>
          <p:cNvSpPr txBox="1"/>
          <p:nvPr>
            <p:ph type="sldNum" sz="quarter" idx="2"/>
          </p:nvPr>
        </p:nvSpPr>
        <p:spPr>
          <a:xfrm>
            <a:off x="12582271" y="9308269"/>
            <a:ext cx="273559" cy="406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4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