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1290" y="-16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14/06/2020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3233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14/06/2020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6803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14/06/2020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6365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14/06/2020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3927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14/06/2020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081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14/06/2020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36098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14/06/2020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6592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14/06/2020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4672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14/06/2020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65360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14/06/2020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3421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14/06/2020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7605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126FF-DF01-44FE-BFB6-B9E7FB7DD44D}" type="datetimeFigureOut">
              <a:rPr lang="fr-FR" smtClean="0"/>
              <a:pPr/>
              <a:t>14/06/2020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3066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="" xmlns:a16="http://schemas.microsoft.com/office/drawing/2014/main" id="{E555B867-27D8-48D5-9920-559FD42B32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86017556"/>
              </p:ext>
            </p:extLst>
          </p:nvPr>
        </p:nvGraphicFramePr>
        <p:xfrm>
          <a:off x="65314" y="590832"/>
          <a:ext cx="9639850" cy="61347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2600">
                  <a:extLst>
                    <a:ext uri="{9D8B030D-6E8A-4147-A177-3AD203B41FA5}">
                      <a16:colId xmlns="" xmlns:a16="http://schemas.microsoft.com/office/drawing/2014/main" val="4111788305"/>
                    </a:ext>
                  </a:extLst>
                </a:gridCol>
                <a:gridCol w="1831450">
                  <a:extLst>
                    <a:ext uri="{9D8B030D-6E8A-4147-A177-3AD203B41FA5}">
                      <a16:colId xmlns="" xmlns:a16="http://schemas.microsoft.com/office/drawing/2014/main" val="1087955183"/>
                    </a:ext>
                  </a:extLst>
                </a:gridCol>
                <a:gridCol w="1831450">
                  <a:extLst>
                    <a:ext uri="{9D8B030D-6E8A-4147-A177-3AD203B41FA5}">
                      <a16:colId xmlns="" xmlns:a16="http://schemas.microsoft.com/office/drawing/2014/main" val="1486653960"/>
                    </a:ext>
                  </a:extLst>
                </a:gridCol>
                <a:gridCol w="1831450">
                  <a:extLst>
                    <a:ext uri="{9D8B030D-6E8A-4147-A177-3AD203B41FA5}">
                      <a16:colId xmlns="" xmlns:a16="http://schemas.microsoft.com/office/drawing/2014/main" val="1674729507"/>
                    </a:ext>
                  </a:extLst>
                </a:gridCol>
                <a:gridCol w="1831450">
                  <a:extLst>
                    <a:ext uri="{9D8B030D-6E8A-4147-A177-3AD203B41FA5}">
                      <a16:colId xmlns="" xmlns:a16="http://schemas.microsoft.com/office/drawing/2014/main" val="3898645509"/>
                    </a:ext>
                  </a:extLst>
                </a:gridCol>
                <a:gridCol w="1831450">
                  <a:extLst>
                    <a:ext uri="{9D8B030D-6E8A-4147-A177-3AD203B41FA5}">
                      <a16:colId xmlns="" xmlns:a16="http://schemas.microsoft.com/office/drawing/2014/main" val="3750667357"/>
                    </a:ext>
                  </a:extLst>
                </a:gridCol>
              </a:tblGrid>
              <a:tr h="153182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KG Miss Kindy Chunky" panose="02000000000000000000" pitchFamily="2" charset="0"/>
                        </a:rPr>
                        <a:t>LUNDI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Corbel" pitchFamily="34" charset="0"/>
                        </a:rPr>
                        <a:t>Barre l’intrus </a:t>
                      </a:r>
                    </a:p>
                    <a:p>
                      <a:pPr algn="ctr"/>
                      <a:r>
                        <a:rPr lang="fr-FR" sz="1100" dirty="0" smtClean="0">
                          <a:latin typeface="Corbel" pitchFamily="34" charset="0"/>
                        </a:rPr>
                        <a:t>Mots de</a:t>
                      </a:r>
                      <a:r>
                        <a:rPr lang="fr-FR" sz="1100" baseline="0" dirty="0" smtClean="0">
                          <a:latin typeface="Corbel" pitchFamily="34" charset="0"/>
                        </a:rPr>
                        <a:t> la même</a:t>
                      </a:r>
                      <a:endParaRPr lang="fr-FR" sz="1100" dirty="0">
                        <a:latin typeface="Corbel" pitchFamily="34" charset="0"/>
                      </a:endParaRPr>
                    </a:p>
                    <a:p>
                      <a:pPr algn="ctr"/>
                      <a:endParaRPr lang="fr-FR" sz="1200" dirty="0">
                        <a:latin typeface="Corbel" pitchFamily="34" charset="0"/>
                      </a:endParaRPr>
                    </a:p>
                    <a:p>
                      <a:pPr algn="ctr"/>
                      <a:r>
                        <a:rPr lang="fr-FR" sz="1200" dirty="0" smtClean="0">
                          <a:latin typeface="Corbel" pitchFamily="34" charset="0"/>
                        </a:rPr>
                        <a:t>Une course</a:t>
                      </a:r>
                    </a:p>
                    <a:p>
                      <a:pPr algn="ctr"/>
                      <a:r>
                        <a:rPr lang="fr-FR" sz="1200" dirty="0" smtClean="0">
                          <a:latin typeface="Corbel" pitchFamily="34" charset="0"/>
                        </a:rPr>
                        <a:t>Courir</a:t>
                      </a:r>
                    </a:p>
                    <a:p>
                      <a:pPr algn="ctr"/>
                      <a:r>
                        <a:rPr lang="fr-FR" sz="1200" dirty="0" smtClean="0">
                          <a:latin typeface="Corbel" pitchFamily="34" charset="0"/>
                        </a:rPr>
                        <a:t>Courte</a:t>
                      </a:r>
                    </a:p>
                    <a:p>
                      <a:pPr algn="ctr"/>
                      <a:r>
                        <a:rPr lang="fr-FR" sz="1200" dirty="0" smtClean="0">
                          <a:latin typeface="Corbel" pitchFamily="34" charset="0"/>
                        </a:rPr>
                        <a:t>accourir</a:t>
                      </a:r>
                      <a:endParaRPr lang="fr-FR" sz="1200" dirty="0">
                        <a:latin typeface="Corbel" pitchFamily="34" charset="0"/>
                      </a:endParaRPr>
                    </a:p>
                    <a:p>
                      <a:pPr algn="ctr"/>
                      <a:endParaRPr lang="fr-FR" sz="1200" dirty="0" smtClean="0">
                        <a:latin typeface="Corbe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Corbel" pitchFamily="34" charset="0"/>
                        </a:rPr>
                        <a:t>Entoure les noms de la liste</a:t>
                      </a:r>
                    </a:p>
                    <a:p>
                      <a:pPr algn="ctr"/>
                      <a:endParaRPr lang="fr-FR" sz="1200" dirty="0">
                        <a:latin typeface="Corbel" pitchFamily="34" charset="0"/>
                      </a:endParaRPr>
                    </a:p>
                    <a:p>
                      <a:pPr algn="ctr"/>
                      <a:r>
                        <a:rPr lang="fr-FR" sz="1200" dirty="0" smtClean="0">
                          <a:latin typeface="Corbel" pitchFamily="34" charset="0"/>
                        </a:rPr>
                        <a:t>Le</a:t>
                      </a:r>
                      <a:r>
                        <a:rPr lang="fr-FR" sz="1200" baseline="0" dirty="0" smtClean="0">
                          <a:latin typeface="Corbel" pitchFamily="34" charset="0"/>
                        </a:rPr>
                        <a:t> roi</a:t>
                      </a:r>
                      <a:endParaRPr lang="fr-FR" sz="1200" dirty="0">
                        <a:latin typeface="Corbel" pitchFamily="34" charset="0"/>
                      </a:endParaRPr>
                    </a:p>
                    <a:p>
                      <a:pPr algn="ctr"/>
                      <a:r>
                        <a:rPr lang="fr-FR" sz="1200" dirty="0" smtClean="0">
                          <a:latin typeface="Corbel" pitchFamily="34" charset="0"/>
                        </a:rPr>
                        <a:t>Charles</a:t>
                      </a:r>
                      <a:endParaRPr lang="fr-FR" sz="1200" dirty="0">
                        <a:latin typeface="Corbel" pitchFamily="34" charset="0"/>
                      </a:endParaRPr>
                    </a:p>
                    <a:p>
                      <a:pPr algn="ctr"/>
                      <a:r>
                        <a:rPr lang="fr-FR" sz="1200" dirty="0" smtClean="0">
                          <a:latin typeface="Corbel" pitchFamily="34" charset="0"/>
                        </a:rPr>
                        <a:t>manger</a:t>
                      </a:r>
                      <a:endParaRPr lang="fr-FR" sz="1200" dirty="0">
                        <a:latin typeface="Corbel" pitchFamily="34" charset="0"/>
                      </a:endParaRPr>
                    </a:p>
                    <a:p>
                      <a:pPr algn="ctr"/>
                      <a:r>
                        <a:rPr lang="fr-FR" sz="1200" dirty="0" smtClean="0">
                          <a:latin typeface="Corbel" pitchFamily="34" charset="0"/>
                        </a:rPr>
                        <a:t>des</a:t>
                      </a:r>
                      <a:endParaRPr lang="fr-FR" sz="1200" dirty="0">
                        <a:latin typeface="Corbel" pitchFamily="34" charset="0"/>
                      </a:endParaRPr>
                    </a:p>
                    <a:p>
                      <a:pPr algn="ctr"/>
                      <a:r>
                        <a:rPr lang="fr-FR" sz="1200" dirty="0" smtClean="0">
                          <a:latin typeface="Corbel" pitchFamily="34" charset="0"/>
                        </a:rPr>
                        <a:t>une randonnée</a:t>
                      </a:r>
                      <a:endParaRPr lang="fr-FR" sz="1200" dirty="0">
                        <a:latin typeface="Corbe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u="sng" dirty="0" smtClean="0">
                          <a:latin typeface="Corbel" pitchFamily="34" charset="0"/>
                        </a:rPr>
                        <a:t>S ou </a:t>
                      </a:r>
                      <a:r>
                        <a:rPr lang="fr-FR" sz="1100" u="sng" dirty="0" err="1" smtClean="0">
                          <a:latin typeface="Corbel" pitchFamily="34" charset="0"/>
                        </a:rPr>
                        <a:t>ss</a:t>
                      </a:r>
                      <a:endParaRPr lang="fr-FR" sz="1100" u="sng" dirty="0">
                        <a:latin typeface="Corbel" pitchFamily="34" charset="0"/>
                      </a:endParaRPr>
                    </a:p>
                    <a:p>
                      <a:pPr algn="ctr"/>
                      <a:endParaRPr lang="fr-FR" sz="1400" dirty="0">
                        <a:latin typeface="Corbel" pitchFamily="34" charset="0"/>
                      </a:endParaRPr>
                    </a:p>
                    <a:p>
                      <a:pPr algn="ctr"/>
                      <a:r>
                        <a:rPr lang="fr-FR" sz="1400" dirty="0" smtClean="0">
                          <a:latin typeface="Corbel" pitchFamily="34" charset="0"/>
                        </a:rPr>
                        <a:t>Un ra…</a:t>
                      </a:r>
                      <a:r>
                        <a:rPr lang="fr-FR" sz="1400" dirty="0" err="1" smtClean="0">
                          <a:latin typeface="Corbel" pitchFamily="34" charset="0"/>
                        </a:rPr>
                        <a:t>oir</a:t>
                      </a:r>
                      <a:endParaRPr lang="fr-FR" sz="1400" dirty="0" smtClean="0">
                        <a:latin typeface="Corbel" pitchFamily="34" charset="0"/>
                      </a:endParaRPr>
                    </a:p>
                    <a:p>
                      <a:pPr algn="ctr"/>
                      <a:r>
                        <a:rPr lang="fr-FR" sz="1400" dirty="0" smtClean="0">
                          <a:latin typeface="Corbel" pitchFamily="34" charset="0"/>
                        </a:rPr>
                        <a:t>Un </a:t>
                      </a:r>
                      <a:r>
                        <a:rPr lang="fr-FR" sz="1400" dirty="0" err="1" smtClean="0">
                          <a:latin typeface="Corbel" pitchFamily="34" charset="0"/>
                        </a:rPr>
                        <a:t>héri</a:t>
                      </a:r>
                      <a:r>
                        <a:rPr lang="fr-FR" sz="1400" dirty="0" smtClean="0">
                          <a:latin typeface="Corbel" pitchFamily="34" charset="0"/>
                        </a:rPr>
                        <a:t>…on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Corbel" pitchFamily="34" charset="0"/>
                        </a:rPr>
                        <a:t>Une </a:t>
                      </a:r>
                      <a:r>
                        <a:rPr lang="fr-FR" sz="1400" dirty="0" err="1" smtClean="0">
                          <a:latin typeface="Corbel" pitchFamily="34" charset="0"/>
                        </a:rPr>
                        <a:t>bou</a:t>
                      </a:r>
                      <a:r>
                        <a:rPr lang="fr-FR" sz="1400" dirty="0" smtClean="0">
                          <a:latin typeface="Corbel" pitchFamily="34" charset="0"/>
                        </a:rPr>
                        <a:t>…</a:t>
                      </a:r>
                      <a:r>
                        <a:rPr lang="fr-FR" sz="1400" dirty="0" err="1" smtClean="0">
                          <a:latin typeface="Corbel" pitchFamily="34" charset="0"/>
                        </a:rPr>
                        <a:t>ole</a:t>
                      </a:r>
                      <a:endParaRPr lang="fr-FR" sz="1400" dirty="0" smtClean="0">
                        <a:latin typeface="Corbel" pitchFamily="34" charset="0"/>
                      </a:endParaRPr>
                    </a:p>
                    <a:p>
                      <a:pPr algn="ctr"/>
                      <a:r>
                        <a:rPr lang="fr-FR" sz="1400" dirty="0" smtClean="0">
                          <a:latin typeface="Corbel" pitchFamily="34" charset="0"/>
                        </a:rPr>
                        <a:t>Un mon…</a:t>
                      </a:r>
                      <a:r>
                        <a:rPr lang="fr-FR" sz="1400" dirty="0" err="1" smtClean="0">
                          <a:latin typeface="Corbel" pitchFamily="34" charset="0"/>
                        </a:rPr>
                        <a:t>tre</a:t>
                      </a:r>
                      <a:endParaRPr lang="fr-FR" sz="1400" dirty="0">
                        <a:latin typeface="Corbe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u="sng" dirty="0">
                          <a:latin typeface="Corbel" pitchFamily="34" charset="0"/>
                        </a:rPr>
                        <a:t>numérote dans l’ordre alphabétique</a:t>
                      </a:r>
                    </a:p>
                    <a:p>
                      <a:pPr algn="ctr"/>
                      <a:endParaRPr lang="fr-FR" sz="1100" dirty="0">
                        <a:latin typeface="Corbel" pitchFamily="34" charset="0"/>
                      </a:endParaRPr>
                    </a:p>
                    <a:p>
                      <a:pPr marL="0" indent="-285750" algn="ctr" defTabSz="914400" rtl="0" eaLnBrk="1" latinLnBrk="0" hangingPunct="1">
                        <a:buFont typeface="Wingdings" panose="05000000000000000000" pitchFamily="2" charset="2"/>
                        <a:buChar char="q"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ballerine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  <a:p>
                      <a:pPr marL="0" indent="-285750" algn="ctr" defTabSz="914400" rtl="0" eaLnBrk="1" latinLnBrk="0" hangingPunct="1">
                        <a:buFont typeface="Wingdings" panose="05000000000000000000" pitchFamily="2" charset="2"/>
                        <a:buChar char="q"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basket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  <a:p>
                      <a:pPr marL="0" indent="-285750" algn="ctr" defTabSz="914400" rtl="0" eaLnBrk="1" latinLnBrk="0" hangingPunct="1">
                        <a:buFont typeface="Wingdings" panose="05000000000000000000" pitchFamily="2" charset="2"/>
                        <a:buChar char="q"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sandale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  <a:p>
                      <a:pPr marL="0" indent="-285750" algn="ctr" defTabSz="914400" rtl="0" eaLnBrk="1" latinLnBrk="0" hangingPunct="1">
                        <a:buFont typeface="Wingdings" panose="05000000000000000000" pitchFamily="2" charset="2"/>
                        <a:buChar char="q"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botte 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Corbel" pitchFamily="34" charset="0"/>
                        </a:rPr>
                        <a:t>Surligne les déterminants</a:t>
                      </a:r>
                    </a:p>
                    <a:p>
                      <a:pPr algn="ctr"/>
                      <a:endParaRPr lang="fr-FR" sz="1100" dirty="0">
                        <a:latin typeface="Corbel" pitchFamily="34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Marron, un, voiture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Abricot, table, ses, le, une </a:t>
                      </a:r>
                      <a:endParaRPr lang="fr-FR" sz="12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58123990"/>
                  </a:ext>
                </a:extLst>
              </a:tr>
              <a:tr h="153182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KG Miss Kindy Chunky" panose="02000000000000000000" pitchFamily="2" charset="0"/>
                        </a:rPr>
                        <a:t>MARDI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Corbel" pitchFamily="34" charset="0"/>
                        </a:rPr>
                        <a:t>Surligne les déterminants</a:t>
                      </a:r>
                    </a:p>
                    <a:p>
                      <a:pPr algn="ctr"/>
                      <a:endParaRPr lang="fr-FR" sz="1100" u="sng" dirty="0"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Fleur, marraine, des, une, chien, mes, doigt</a:t>
                      </a:r>
                      <a:endParaRPr lang="fr-FR" sz="12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100" dirty="0">
                        <a:latin typeface="Corbe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Corbel" pitchFamily="34" charset="0"/>
                        </a:rPr>
                        <a:t>Barre l’intrus </a:t>
                      </a:r>
                    </a:p>
                    <a:p>
                      <a:pPr algn="ctr"/>
                      <a:r>
                        <a:rPr lang="fr-FR" sz="1100" dirty="0" smtClean="0">
                          <a:latin typeface="Corbel" pitchFamily="34" charset="0"/>
                        </a:rPr>
                        <a:t>Mots de la même famille</a:t>
                      </a:r>
                      <a:endParaRPr lang="fr-FR" sz="1100" dirty="0">
                        <a:latin typeface="Corbel" pitchFamily="34" charset="0"/>
                      </a:endParaRPr>
                    </a:p>
                    <a:p>
                      <a:pPr algn="ctr"/>
                      <a:endParaRPr lang="fr-FR" sz="1200" dirty="0">
                        <a:latin typeface="Corbel" pitchFamily="34" charset="0"/>
                      </a:endParaRPr>
                    </a:p>
                    <a:p>
                      <a:pPr algn="ctr"/>
                      <a:r>
                        <a:rPr lang="fr-FR" sz="1200" dirty="0" smtClean="0">
                          <a:latin typeface="Corbel" pitchFamily="34" charset="0"/>
                        </a:rPr>
                        <a:t>La terre </a:t>
                      </a:r>
                    </a:p>
                    <a:p>
                      <a:pPr algn="ctr"/>
                      <a:r>
                        <a:rPr lang="fr-FR" sz="1200" dirty="0" smtClean="0">
                          <a:latin typeface="Corbel" pitchFamily="34" charset="0"/>
                        </a:rPr>
                        <a:t>Atterrir</a:t>
                      </a:r>
                    </a:p>
                    <a:p>
                      <a:pPr algn="ctr"/>
                      <a:r>
                        <a:rPr lang="fr-FR" sz="1200" dirty="0" smtClean="0">
                          <a:latin typeface="Corbel" pitchFamily="34" charset="0"/>
                        </a:rPr>
                        <a:t>Terminer</a:t>
                      </a:r>
                    </a:p>
                    <a:p>
                      <a:pPr algn="ctr"/>
                      <a:r>
                        <a:rPr lang="fr-FR" sz="1200" dirty="0" smtClean="0">
                          <a:latin typeface="Corbel" pitchFamily="34" charset="0"/>
                        </a:rPr>
                        <a:t>terrier</a:t>
                      </a:r>
                      <a:endParaRPr lang="fr-FR" sz="1200" dirty="0" smtClean="0">
                        <a:latin typeface="Corbe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Corbel" pitchFamily="34" charset="0"/>
                        </a:rPr>
                        <a:t>Entoure les noms de la liste</a:t>
                      </a:r>
                    </a:p>
                    <a:p>
                      <a:pPr algn="ctr"/>
                      <a:endParaRPr lang="fr-FR" sz="1100" dirty="0">
                        <a:latin typeface="Corbel" pitchFamily="34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Poitiers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Le royaume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Manger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Le festin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Olivier</a:t>
                      </a:r>
                    </a:p>
                    <a:p>
                      <a:pPr marL="0" algn="ctr" defTabSz="914400" rtl="0" eaLnBrk="1" latinLnBrk="0" hangingPunct="1"/>
                      <a:endParaRPr lang="fr-FR" sz="12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u="sng" dirty="0" smtClean="0">
                          <a:latin typeface="Corbel" pitchFamily="34" charset="0"/>
                        </a:rPr>
                        <a:t>S ou SS</a:t>
                      </a:r>
                      <a:endParaRPr lang="fr-FR" sz="1100" u="sng" dirty="0"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Un </a:t>
                      </a: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oi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…eau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Une </a:t>
                      </a: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ble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…ure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Un …</a:t>
                      </a: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inge</a:t>
                      </a:r>
                      <a:endParaRPr lang="fr-FR" sz="1400" kern="1200" dirty="0" smtClean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Le ….</a:t>
                      </a: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apin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100" dirty="0">
                        <a:latin typeface="Corbe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u="sng" dirty="0">
                          <a:latin typeface="Corbel" pitchFamily="34" charset="0"/>
                        </a:rPr>
                        <a:t>numérote dans l’ordre alphabétique</a:t>
                      </a:r>
                    </a:p>
                    <a:p>
                      <a:pPr algn="ctr"/>
                      <a:endParaRPr lang="fr-FR" sz="1100" dirty="0">
                        <a:latin typeface="Corbel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lumière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ampoule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lampe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lustre</a:t>
                      </a:r>
                      <a:endParaRPr lang="fr-FR" sz="11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9881721"/>
                  </a:ext>
                </a:extLst>
              </a:tr>
              <a:tr h="153182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KG Miss Kindy Chunky" panose="02000000000000000000" pitchFamily="2" charset="0"/>
                        </a:rPr>
                        <a:t>JEUDI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u="sng" dirty="0">
                          <a:latin typeface="Corbel" pitchFamily="34" charset="0"/>
                        </a:rPr>
                        <a:t>numérote dans l’ordre alphabétique</a:t>
                      </a:r>
                    </a:p>
                    <a:p>
                      <a:pPr algn="ctr"/>
                      <a:endParaRPr lang="fr-FR" sz="1100" dirty="0">
                        <a:latin typeface="Corbel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bleu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basilic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baleine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400" kern="120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blêmir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Corbel" pitchFamily="34" charset="0"/>
                        </a:rPr>
                        <a:t>Surligne les déterminants</a:t>
                      </a:r>
                    </a:p>
                    <a:p>
                      <a:pPr algn="ctr"/>
                      <a:endParaRPr lang="fr-FR" sz="1100" dirty="0">
                        <a:latin typeface="Corbel" pitchFamily="34" charset="0"/>
                      </a:endParaRPr>
                    </a:p>
                    <a:p>
                      <a:pPr algn="ctr"/>
                      <a:r>
                        <a:rPr lang="fr-FR" sz="1200" dirty="0" smtClean="0">
                          <a:latin typeface="Corbel" pitchFamily="34" charset="0"/>
                        </a:rPr>
                        <a:t>couteau, </a:t>
                      </a:r>
                      <a:r>
                        <a:rPr lang="fr-FR" sz="1200" dirty="0">
                          <a:latin typeface="Corbel" pitchFamily="34" charset="0"/>
                        </a:rPr>
                        <a:t>ta, </a:t>
                      </a:r>
                      <a:r>
                        <a:rPr lang="fr-FR" sz="1200" dirty="0" smtClean="0">
                          <a:latin typeface="Corbel" pitchFamily="34" charset="0"/>
                        </a:rPr>
                        <a:t>regarder, </a:t>
                      </a:r>
                      <a:r>
                        <a:rPr lang="fr-FR" sz="1200" dirty="0">
                          <a:latin typeface="Corbel" pitchFamily="34" charset="0"/>
                        </a:rPr>
                        <a:t>des, </a:t>
                      </a:r>
                      <a:r>
                        <a:rPr lang="fr-FR" sz="1200" dirty="0" smtClean="0">
                          <a:latin typeface="Corbel" pitchFamily="34" charset="0"/>
                        </a:rPr>
                        <a:t>déguster, </a:t>
                      </a:r>
                      <a:r>
                        <a:rPr lang="fr-FR" sz="1200" dirty="0">
                          <a:latin typeface="Corbel" pitchFamily="34" charset="0"/>
                        </a:rPr>
                        <a:t>son, </a:t>
                      </a:r>
                      <a:r>
                        <a:rPr lang="fr-FR" sz="1200" dirty="0" smtClean="0">
                          <a:latin typeface="Corbel" pitchFamily="34" charset="0"/>
                        </a:rPr>
                        <a:t>bracelet, </a:t>
                      </a:r>
                      <a:r>
                        <a:rPr lang="fr-FR" sz="1200" dirty="0">
                          <a:latin typeface="Corbel" pitchFamily="34" charset="0"/>
                        </a:rPr>
                        <a:t>la, </a:t>
                      </a:r>
                      <a:r>
                        <a:rPr lang="fr-FR" sz="1200" dirty="0" smtClean="0">
                          <a:latin typeface="Corbel" pitchFamily="34" charset="0"/>
                        </a:rPr>
                        <a:t>orange, </a:t>
                      </a:r>
                      <a:r>
                        <a:rPr lang="fr-FR" sz="1200" dirty="0">
                          <a:latin typeface="Corbel" pitchFamily="34" charset="0"/>
                        </a:rPr>
                        <a:t>mes, </a:t>
                      </a:r>
                      <a:r>
                        <a:rPr lang="fr-FR" sz="1200" dirty="0" smtClean="0">
                          <a:latin typeface="Corbel" pitchFamily="34" charset="0"/>
                        </a:rPr>
                        <a:t>déçu</a:t>
                      </a:r>
                      <a:endParaRPr lang="fr-FR" sz="1200" dirty="0">
                        <a:latin typeface="Corbe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Corbel" pitchFamily="34" charset="0"/>
                        </a:rPr>
                        <a:t>Barre l’intrus </a:t>
                      </a:r>
                    </a:p>
                    <a:p>
                      <a:pPr algn="ctr"/>
                      <a:r>
                        <a:rPr lang="fr-FR" sz="1100" dirty="0" smtClean="0">
                          <a:latin typeface="Corbel" pitchFamily="34" charset="0"/>
                        </a:rPr>
                        <a:t>Mots de la même famille</a:t>
                      </a:r>
                      <a:endParaRPr lang="fr-FR" sz="1100" dirty="0"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Corbel" pitchFamily="34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Chanter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Chanteur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Le chant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 un champ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fr-FR" sz="12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Corbel" pitchFamily="34" charset="0"/>
                        </a:rPr>
                        <a:t>Entoure les noms de la liste</a:t>
                      </a:r>
                    </a:p>
                    <a:p>
                      <a:pPr algn="ctr"/>
                      <a:endParaRPr lang="fr-FR" sz="1100" dirty="0">
                        <a:latin typeface="Corbel" pitchFamily="34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chanteuse</a:t>
                      </a:r>
                      <a:endParaRPr lang="fr-FR" sz="12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bricoleur</a:t>
                      </a:r>
                      <a:endParaRPr lang="fr-FR" sz="12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la</a:t>
                      </a:r>
                      <a:endParaRPr lang="fr-FR" sz="12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Paris</a:t>
                      </a:r>
                      <a:endParaRPr lang="fr-FR" sz="12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monter</a:t>
                      </a:r>
                      <a:endParaRPr lang="fr-FR" sz="12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u="sng" dirty="0" smtClean="0">
                          <a:latin typeface="Corbel" pitchFamily="34" charset="0"/>
                        </a:rPr>
                        <a:t>S ou SS</a:t>
                      </a:r>
                      <a:endParaRPr lang="fr-FR" sz="1100" u="sng" dirty="0">
                        <a:latin typeface="Corbel" pitchFamily="34" charset="0"/>
                      </a:endParaRPr>
                    </a:p>
                    <a:p>
                      <a:pPr algn="ctr"/>
                      <a:endParaRPr lang="fr-FR" sz="1100" dirty="0"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Adre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…e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Le …port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La </a:t>
                      </a: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cla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…e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Du …</a:t>
                      </a: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ucre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58788306"/>
                  </a:ext>
                </a:extLst>
              </a:tr>
              <a:tr h="153182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KG Miss Kindy Chunky" panose="02000000000000000000" pitchFamily="2" charset="0"/>
                        </a:rPr>
                        <a:t>VENDREDI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u="sng" dirty="0" smtClean="0">
                          <a:latin typeface="Corbel" pitchFamily="34" charset="0"/>
                        </a:rPr>
                        <a:t>S ou SS</a:t>
                      </a:r>
                      <a:endParaRPr lang="fr-FR" sz="1100" u="sng" dirty="0">
                        <a:latin typeface="Corbel" pitchFamily="34" charset="0"/>
                      </a:endParaRPr>
                    </a:p>
                    <a:p>
                      <a:pPr algn="ctr"/>
                      <a:endParaRPr lang="fr-FR" sz="1100" dirty="0">
                        <a:latin typeface="Corbel" pitchFamily="34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La mou…e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La po…te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Un …</a:t>
                      </a: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ourire</a:t>
                      </a:r>
                      <a:endParaRPr lang="fr-FR" sz="1400" kern="1200" dirty="0" smtClean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Pa…er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u="sng" dirty="0">
                          <a:latin typeface="Corbel" pitchFamily="34" charset="0"/>
                        </a:rPr>
                        <a:t>numérote dans l’ordre alphabétique</a:t>
                      </a:r>
                    </a:p>
                    <a:p>
                      <a:pPr algn="ctr"/>
                      <a:endParaRPr lang="fr-FR" sz="1100" dirty="0">
                        <a:latin typeface="Corbel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pamplemousse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parapluie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parasol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panthère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Corbel" pitchFamily="34" charset="0"/>
                        </a:rPr>
                        <a:t>Surligne les déterminants</a:t>
                      </a:r>
                    </a:p>
                    <a:p>
                      <a:pPr algn="ctr"/>
                      <a:endParaRPr lang="fr-FR" sz="1100" dirty="0"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La, 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matin, tronc, 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ma, des, 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jardin,</a:t>
                      </a:r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crayon, 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un, 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grand, 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le, livre, noir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Corbel" pitchFamily="34" charset="0"/>
                        </a:rPr>
                        <a:t>Barre l’intrus </a:t>
                      </a:r>
                    </a:p>
                    <a:p>
                      <a:pPr algn="ctr"/>
                      <a:r>
                        <a:rPr lang="fr-FR" sz="1100" dirty="0" smtClean="0">
                          <a:latin typeface="Corbel" pitchFamily="34" charset="0"/>
                        </a:rPr>
                        <a:t>Mots</a:t>
                      </a:r>
                      <a:r>
                        <a:rPr lang="fr-FR" sz="1100" baseline="0" dirty="0" smtClean="0">
                          <a:latin typeface="Corbel" pitchFamily="34" charset="0"/>
                        </a:rPr>
                        <a:t> de la même famille</a:t>
                      </a:r>
                      <a:endParaRPr lang="fr-FR" sz="1100" dirty="0"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Un joueur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Un jouet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Le jour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jouer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Corbel" pitchFamily="34" charset="0"/>
                        </a:rPr>
                        <a:t>Entoure les noms de la liste</a:t>
                      </a:r>
                    </a:p>
                    <a:p>
                      <a:pPr algn="ctr"/>
                      <a:endParaRPr lang="fr-FR" sz="1100" dirty="0"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La piscine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Une bouée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Un plongeoir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Nager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Camille</a:t>
                      </a:r>
                      <a:endParaRPr lang="fr-FR" sz="12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76540219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4F2E192-6810-4732-9516-F99737B57F5A}"/>
              </a:ext>
            </a:extLst>
          </p:cNvPr>
          <p:cNvSpPr/>
          <p:nvPr/>
        </p:nvSpPr>
        <p:spPr>
          <a:xfrm>
            <a:off x="0" y="0"/>
            <a:ext cx="9840686" cy="6766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A3D5FC30-7123-4F24-A391-6435E7999932}"/>
              </a:ext>
            </a:extLst>
          </p:cNvPr>
          <p:cNvSpPr txBox="1"/>
          <p:nvPr/>
        </p:nvSpPr>
        <p:spPr>
          <a:xfrm>
            <a:off x="-3964" y="52174"/>
            <a:ext cx="2981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KG Miss Kindy Chunky" panose="02000000000000000000" pitchFamily="2" charset="0"/>
              </a:rPr>
              <a:t>PRÉNOM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="" xmlns:a16="http://schemas.microsoft.com/office/drawing/2014/main" id="{6F4743B4-A5F8-4942-837D-E910BCB0B89C}"/>
              </a:ext>
            </a:extLst>
          </p:cNvPr>
          <p:cNvCxnSpPr/>
          <p:nvPr/>
        </p:nvCxnSpPr>
        <p:spPr>
          <a:xfrm>
            <a:off x="788956" y="326411"/>
            <a:ext cx="25429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1638D226-8D68-4499-8114-E2DBB16DC15A}"/>
              </a:ext>
            </a:extLst>
          </p:cNvPr>
          <p:cNvSpPr txBox="1"/>
          <p:nvPr/>
        </p:nvSpPr>
        <p:spPr>
          <a:xfrm>
            <a:off x="8949681" y="45070"/>
            <a:ext cx="1255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>
              <a:latin typeface="KG Miss Kindy Chunky" panose="02000000000000000000" pitchFamily="2" charset="0"/>
            </a:endParaRPr>
          </a:p>
        </p:txBody>
      </p:sp>
      <p:sp>
        <p:nvSpPr>
          <p:cNvPr id="56" name="Ellipse 55">
            <a:extLst>
              <a:ext uri="{FF2B5EF4-FFF2-40B4-BE49-F238E27FC236}">
                <a16:creationId xmlns="" xmlns:a16="http://schemas.microsoft.com/office/drawing/2014/main" id="{E751E55D-AB68-408E-88BC-85669B0ADCBD}"/>
              </a:ext>
            </a:extLst>
          </p:cNvPr>
          <p:cNvSpPr/>
          <p:nvPr/>
        </p:nvSpPr>
        <p:spPr>
          <a:xfrm>
            <a:off x="6146117" y="3409241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>
            <a:extLst>
              <a:ext uri="{FF2B5EF4-FFF2-40B4-BE49-F238E27FC236}">
                <a16:creationId xmlns="" xmlns:a16="http://schemas.microsoft.com/office/drawing/2014/main" id="{E75C1AB3-83A4-447B-BA5D-227B1E200411}"/>
              </a:ext>
            </a:extLst>
          </p:cNvPr>
          <p:cNvSpPr/>
          <p:nvPr/>
        </p:nvSpPr>
        <p:spPr>
          <a:xfrm>
            <a:off x="9493877" y="3420796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>
            <a:extLst>
              <a:ext uri="{FF2B5EF4-FFF2-40B4-BE49-F238E27FC236}">
                <a16:creationId xmlns="" xmlns:a16="http://schemas.microsoft.com/office/drawing/2014/main" id="{78ECA694-8EF7-43B7-B2F3-D42A949C8F09}"/>
              </a:ext>
            </a:extLst>
          </p:cNvPr>
          <p:cNvSpPr/>
          <p:nvPr/>
        </p:nvSpPr>
        <p:spPr>
          <a:xfrm>
            <a:off x="6125761" y="4953498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>
            <a:extLst>
              <a:ext uri="{FF2B5EF4-FFF2-40B4-BE49-F238E27FC236}">
                <a16:creationId xmlns="" xmlns:a16="http://schemas.microsoft.com/office/drawing/2014/main" id="{61A93C9A-66E2-495A-B2AE-D7EEA84F7289}"/>
              </a:ext>
            </a:extLst>
          </p:cNvPr>
          <p:cNvSpPr/>
          <p:nvPr/>
        </p:nvSpPr>
        <p:spPr>
          <a:xfrm>
            <a:off x="7952218" y="4953499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>
            <a:extLst>
              <a:ext uri="{FF2B5EF4-FFF2-40B4-BE49-F238E27FC236}">
                <a16:creationId xmlns="" xmlns:a16="http://schemas.microsoft.com/office/drawing/2014/main" id="{4C4AA491-2EAA-4992-98C4-819923676078}"/>
              </a:ext>
            </a:extLst>
          </p:cNvPr>
          <p:cNvSpPr/>
          <p:nvPr/>
        </p:nvSpPr>
        <p:spPr>
          <a:xfrm>
            <a:off x="6119293" y="6483558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>
            <a:extLst>
              <a:ext uri="{FF2B5EF4-FFF2-40B4-BE49-F238E27FC236}">
                <a16:creationId xmlns="" xmlns:a16="http://schemas.microsoft.com/office/drawing/2014/main" id="{2214240F-76D8-4E30-89FD-C9A1F9539FEE}"/>
              </a:ext>
            </a:extLst>
          </p:cNvPr>
          <p:cNvSpPr/>
          <p:nvPr/>
        </p:nvSpPr>
        <p:spPr>
          <a:xfrm>
            <a:off x="7945750" y="6483559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>
            <a:extLst>
              <a:ext uri="{FF2B5EF4-FFF2-40B4-BE49-F238E27FC236}">
                <a16:creationId xmlns="" xmlns:a16="http://schemas.microsoft.com/office/drawing/2014/main" id="{50B2EAC9-091D-47B0-9CFE-06E235FCBE65}"/>
              </a:ext>
            </a:extLst>
          </p:cNvPr>
          <p:cNvSpPr/>
          <p:nvPr/>
        </p:nvSpPr>
        <p:spPr>
          <a:xfrm>
            <a:off x="2460602" y="4966737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>
            <a:extLst>
              <a:ext uri="{FF2B5EF4-FFF2-40B4-BE49-F238E27FC236}">
                <a16:creationId xmlns="" xmlns:a16="http://schemas.microsoft.com/office/drawing/2014/main" id="{D705CE29-1FA6-4831-B961-065407C44C29}"/>
              </a:ext>
            </a:extLst>
          </p:cNvPr>
          <p:cNvSpPr/>
          <p:nvPr/>
        </p:nvSpPr>
        <p:spPr>
          <a:xfrm>
            <a:off x="4287059" y="4966738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>
            <a:extLst>
              <a:ext uri="{FF2B5EF4-FFF2-40B4-BE49-F238E27FC236}">
                <a16:creationId xmlns="" xmlns:a16="http://schemas.microsoft.com/office/drawing/2014/main" id="{4C2ED3A3-3A53-470B-AB60-0D720E47E595}"/>
              </a:ext>
            </a:extLst>
          </p:cNvPr>
          <p:cNvSpPr/>
          <p:nvPr/>
        </p:nvSpPr>
        <p:spPr>
          <a:xfrm>
            <a:off x="3933841" y="6483557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>
            <a:extLst>
              <a:ext uri="{FF2B5EF4-FFF2-40B4-BE49-F238E27FC236}">
                <a16:creationId xmlns="" xmlns:a16="http://schemas.microsoft.com/office/drawing/2014/main" id="{A63654D4-66A3-449A-926D-7C1E318D35F2}"/>
              </a:ext>
            </a:extLst>
          </p:cNvPr>
          <p:cNvSpPr/>
          <p:nvPr/>
        </p:nvSpPr>
        <p:spPr>
          <a:xfrm>
            <a:off x="4298430" y="6483558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="" xmlns:a16="http://schemas.microsoft.com/office/drawing/2014/main" id="{E9D66CCA-F889-4DBA-9BC7-C100EA4F468C}"/>
              </a:ext>
            </a:extLst>
          </p:cNvPr>
          <p:cNvSpPr/>
          <p:nvPr/>
        </p:nvSpPr>
        <p:spPr>
          <a:xfrm>
            <a:off x="2458181" y="3428995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>
            <a:extLst>
              <a:ext uri="{FF2B5EF4-FFF2-40B4-BE49-F238E27FC236}">
                <a16:creationId xmlns="" xmlns:a16="http://schemas.microsoft.com/office/drawing/2014/main" id="{D9C059F8-90D8-46D6-ADCE-C8C7329EDEF2}"/>
              </a:ext>
            </a:extLst>
          </p:cNvPr>
          <p:cNvSpPr/>
          <p:nvPr/>
        </p:nvSpPr>
        <p:spPr>
          <a:xfrm>
            <a:off x="4284638" y="3428996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>
            <a:extLst>
              <a:ext uri="{FF2B5EF4-FFF2-40B4-BE49-F238E27FC236}">
                <a16:creationId xmlns="" xmlns:a16="http://schemas.microsoft.com/office/drawing/2014/main" id="{8D31387A-C24C-40A2-A13C-4F5472E2393D}"/>
              </a:ext>
            </a:extLst>
          </p:cNvPr>
          <p:cNvSpPr/>
          <p:nvPr/>
        </p:nvSpPr>
        <p:spPr>
          <a:xfrm>
            <a:off x="7629381" y="1895457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>
            <a:extLst>
              <a:ext uri="{FF2B5EF4-FFF2-40B4-BE49-F238E27FC236}">
                <a16:creationId xmlns="" xmlns:a16="http://schemas.microsoft.com/office/drawing/2014/main" id="{9D3BAC9D-5DD0-42A9-824D-D04581C1495F}"/>
              </a:ext>
            </a:extLst>
          </p:cNvPr>
          <p:cNvSpPr/>
          <p:nvPr/>
        </p:nvSpPr>
        <p:spPr>
          <a:xfrm>
            <a:off x="7932104" y="1895458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>
            <a:extLst>
              <a:ext uri="{FF2B5EF4-FFF2-40B4-BE49-F238E27FC236}">
                <a16:creationId xmlns="" xmlns:a16="http://schemas.microsoft.com/office/drawing/2014/main" id="{FE6D1E2F-FA1A-404B-9D5B-F3C5E75291FF}"/>
              </a:ext>
            </a:extLst>
          </p:cNvPr>
          <p:cNvSpPr/>
          <p:nvPr/>
        </p:nvSpPr>
        <p:spPr>
          <a:xfrm>
            <a:off x="2456756" y="1897693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>
            <a:extLst>
              <a:ext uri="{FF2B5EF4-FFF2-40B4-BE49-F238E27FC236}">
                <a16:creationId xmlns="" xmlns:a16="http://schemas.microsoft.com/office/drawing/2014/main" id="{EFCEA81B-EA8A-4690-A617-82C983F11389}"/>
              </a:ext>
            </a:extLst>
          </p:cNvPr>
          <p:cNvSpPr/>
          <p:nvPr/>
        </p:nvSpPr>
        <p:spPr>
          <a:xfrm>
            <a:off x="4283213" y="1897694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>
            <a:extLst>
              <a:ext uri="{FF2B5EF4-FFF2-40B4-BE49-F238E27FC236}">
                <a16:creationId xmlns="" xmlns:a16="http://schemas.microsoft.com/office/drawing/2014/main" id="{64929EDA-EE4E-4BDF-B170-299695A88A06}"/>
              </a:ext>
            </a:extLst>
          </p:cNvPr>
          <p:cNvSpPr txBox="1"/>
          <p:nvPr/>
        </p:nvSpPr>
        <p:spPr>
          <a:xfrm>
            <a:off x="3789947" y="52174"/>
            <a:ext cx="3772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G Miss Kindy Chunky" panose="02000000000000000000" pitchFamily="2" charset="0"/>
              </a:rPr>
              <a:t>RITUELS FRANÇAIS</a:t>
            </a:r>
          </a:p>
        </p:txBody>
      </p:sp>
      <p:sp>
        <p:nvSpPr>
          <p:cNvPr id="73" name="Ellipse 72">
            <a:extLst>
              <a:ext uri="{FF2B5EF4-FFF2-40B4-BE49-F238E27FC236}">
                <a16:creationId xmlns="" xmlns:a16="http://schemas.microsoft.com/office/drawing/2014/main" id="{48A89DAF-EDEE-45AC-848F-B819D5B2B8FF}"/>
              </a:ext>
            </a:extLst>
          </p:cNvPr>
          <p:cNvSpPr/>
          <p:nvPr/>
        </p:nvSpPr>
        <p:spPr>
          <a:xfrm>
            <a:off x="630695" y="1889104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>
            <a:extLst>
              <a:ext uri="{FF2B5EF4-FFF2-40B4-BE49-F238E27FC236}">
                <a16:creationId xmlns="" xmlns:a16="http://schemas.microsoft.com/office/drawing/2014/main" id="{28EA6CEC-10BE-4506-95A9-D520827143B9}"/>
              </a:ext>
            </a:extLst>
          </p:cNvPr>
          <p:cNvSpPr/>
          <p:nvPr/>
        </p:nvSpPr>
        <p:spPr>
          <a:xfrm>
            <a:off x="614849" y="3420796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>
            <a:extLst>
              <a:ext uri="{FF2B5EF4-FFF2-40B4-BE49-F238E27FC236}">
                <a16:creationId xmlns="" xmlns:a16="http://schemas.microsoft.com/office/drawing/2014/main" id="{BE3DA107-3E95-4DED-8B3E-092307DAFEE0}"/>
              </a:ext>
            </a:extLst>
          </p:cNvPr>
          <p:cNvSpPr/>
          <p:nvPr/>
        </p:nvSpPr>
        <p:spPr>
          <a:xfrm>
            <a:off x="2124429" y="4953497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>
            <a:extLst>
              <a:ext uri="{FF2B5EF4-FFF2-40B4-BE49-F238E27FC236}">
                <a16:creationId xmlns="" xmlns:a16="http://schemas.microsoft.com/office/drawing/2014/main" id="{CE2B78CB-9768-419C-B1DD-9EAB2E56A3C7}"/>
              </a:ext>
            </a:extLst>
          </p:cNvPr>
          <p:cNvSpPr/>
          <p:nvPr/>
        </p:nvSpPr>
        <p:spPr>
          <a:xfrm>
            <a:off x="609226" y="6475499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423079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271</Words>
  <Application>Microsoft Office PowerPoint</Application>
  <PresentationFormat>Format A4 (210 x 297 mm)</PresentationFormat>
  <Paragraphs>123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Butaux</dc:creator>
  <cp:lastModifiedBy>Yohan LANDRY</cp:lastModifiedBy>
  <cp:revision>20</cp:revision>
  <cp:lastPrinted>2020-05-09T12:11:19Z</cp:lastPrinted>
  <dcterms:created xsi:type="dcterms:W3CDTF">2020-05-04T14:19:25Z</dcterms:created>
  <dcterms:modified xsi:type="dcterms:W3CDTF">2020-06-14T21:11:39Z</dcterms:modified>
</cp:coreProperties>
</file>