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94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3233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6803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365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3927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081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3609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15/06/2020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6592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15/06/2020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4672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15/06/2020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6536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3421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7605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126FF-DF01-44FE-BFB6-B9E7FB7DD44D}" type="datetimeFigureOut">
              <a:rPr lang="fr-FR" smtClean="0"/>
              <a:pPr/>
              <a:t>15/06/2020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066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4345" y="783770"/>
            <a:ext cx="1849561" cy="1231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Tableau 4">
            <a:extLst>
              <a:ext uri="{FF2B5EF4-FFF2-40B4-BE49-F238E27FC236}">
                <a16:creationId xmlns="" xmlns:a16="http://schemas.microsoft.com/office/drawing/2014/main" id="{E555B867-27D8-48D5-9920-559FD42B3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46571008"/>
              </p:ext>
            </p:extLst>
          </p:nvPr>
        </p:nvGraphicFramePr>
        <p:xfrm>
          <a:off x="127000" y="551804"/>
          <a:ext cx="9639850" cy="61272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600">
                  <a:extLst>
                    <a:ext uri="{9D8B030D-6E8A-4147-A177-3AD203B41FA5}">
                      <a16:colId xmlns="" xmlns:a16="http://schemas.microsoft.com/office/drawing/2014/main" val="4111788305"/>
                    </a:ext>
                  </a:extLst>
                </a:gridCol>
                <a:gridCol w="1831450">
                  <a:extLst>
                    <a:ext uri="{9D8B030D-6E8A-4147-A177-3AD203B41FA5}">
                      <a16:colId xmlns="" xmlns:a16="http://schemas.microsoft.com/office/drawing/2014/main" val="1087955183"/>
                    </a:ext>
                  </a:extLst>
                </a:gridCol>
                <a:gridCol w="1831450">
                  <a:extLst>
                    <a:ext uri="{9D8B030D-6E8A-4147-A177-3AD203B41FA5}">
                      <a16:colId xmlns="" xmlns:a16="http://schemas.microsoft.com/office/drawing/2014/main" val="1486653960"/>
                    </a:ext>
                  </a:extLst>
                </a:gridCol>
                <a:gridCol w="1831450">
                  <a:extLst>
                    <a:ext uri="{9D8B030D-6E8A-4147-A177-3AD203B41FA5}">
                      <a16:colId xmlns="" xmlns:a16="http://schemas.microsoft.com/office/drawing/2014/main" val="1674729507"/>
                    </a:ext>
                  </a:extLst>
                </a:gridCol>
                <a:gridCol w="1831450">
                  <a:extLst>
                    <a:ext uri="{9D8B030D-6E8A-4147-A177-3AD203B41FA5}">
                      <a16:colId xmlns="" xmlns:a16="http://schemas.microsoft.com/office/drawing/2014/main" val="3898645509"/>
                    </a:ext>
                  </a:extLst>
                </a:gridCol>
                <a:gridCol w="1831450">
                  <a:extLst>
                    <a:ext uri="{9D8B030D-6E8A-4147-A177-3AD203B41FA5}">
                      <a16:colId xmlns="" xmlns:a16="http://schemas.microsoft.com/office/drawing/2014/main" val="3750667357"/>
                    </a:ext>
                  </a:extLst>
                </a:gridCol>
              </a:tblGrid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LUNDI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KG Miss Kindy Chunky" panose="02000000000000000000" pitchFamily="2" charset="0"/>
                        </a:rPr>
                        <a:t>Pyramide de calcul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KG Miss Kindy Chunky" panose="02000000000000000000" pitchFamily="2" charset="0"/>
                        </a:rPr>
                        <a:t>Encadre les nombres</a:t>
                      </a:r>
                    </a:p>
                    <a:p>
                      <a:pPr algn="ctr"/>
                      <a:endParaRPr lang="fr-FR" sz="11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r>
                        <a:rPr lang="fr-FR" sz="1600" dirty="0" smtClean="0">
                          <a:latin typeface="KG Miss Kindy Chunky" panose="02000000000000000000" pitchFamily="2" charset="0"/>
                        </a:rPr>
                        <a:t>……&lt;835&lt;……</a:t>
                      </a:r>
                      <a:endParaRPr lang="fr-FR" sz="16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r>
                        <a:rPr lang="fr-FR" sz="1600" dirty="0" smtClean="0">
                          <a:latin typeface="KG Miss Kindy Chunky" panose="02000000000000000000" pitchFamily="2" charset="0"/>
                        </a:rPr>
                        <a:t>……&lt;961&lt;……</a:t>
                      </a:r>
                      <a:endParaRPr lang="fr-FR" sz="16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r>
                        <a:rPr lang="fr-FR" sz="1600" dirty="0" smtClean="0">
                          <a:latin typeface="KG Miss Kindy Chunky" panose="02000000000000000000" pitchFamily="2" charset="0"/>
                        </a:rPr>
                        <a:t>……&lt;532&lt;……</a:t>
                      </a:r>
                      <a:endParaRPr lang="fr-FR" sz="16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r>
                        <a:rPr lang="fr-FR" sz="1600" dirty="0" smtClean="0">
                          <a:latin typeface="KG Miss Kindy Chunky" panose="02000000000000000000" pitchFamily="2" charset="0"/>
                        </a:rPr>
                        <a:t>……&lt;540</a:t>
                      </a:r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&lt;……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KG Miss Kindy Chunky" panose="02000000000000000000" pitchFamily="2" charset="0"/>
                        </a:rPr>
                        <a:t>Dessine le symétrique</a:t>
                      </a: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Dessine </a:t>
                      </a:r>
                      <a:r>
                        <a:rPr lang="fr-FR" sz="1400" dirty="0" smtClean="0">
                          <a:latin typeface="KG Miss Kindy Chunky" panose="02000000000000000000" pitchFamily="2" charset="0"/>
                        </a:rPr>
                        <a:t>472€</a:t>
                      </a:r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8123990"/>
                  </a:ext>
                </a:extLst>
              </a:tr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MARDI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Dessine </a:t>
                      </a:r>
                      <a:r>
                        <a:rPr lang="fr-FR" sz="1400" dirty="0" smtClean="0">
                          <a:latin typeface="KG Miss Kindy Chunky" panose="02000000000000000000" pitchFamily="2" charset="0"/>
                        </a:rPr>
                        <a:t>3€70c</a:t>
                      </a:r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KG Miss Kindy Chunky" panose="02000000000000000000" pitchFamily="2" charset="0"/>
                        </a:rPr>
                        <a:t>Pyramide de calcul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KG Miss Kindy Chunky" panose="02000000000000000000" pitchFamily="2" charset="0"/>
                        </a:rPr>
                        <a:t>Dessine le nombre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KG Miss Kindy Chunky" panose="02000000000000000000" pitchFamily="2" charset="0"/>
                        </a:rPr>
                        <a:t>541</a:t>
                      </a:r>
                    </a:p>
                    <a:p>
                      <a:pPr algn="l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KG Miss Kindy Chunky" panose="02000000000000000000" pitchFamily="2" charset="0"/>
                        </a:rPr>
                        <a:t>Dessine le symétrique</a:t>
                      </a: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9881721"/>
                  </a:ext>
                </a:extLst>
              </a:tr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JEUDI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KG Miss Kindy Chunky" panose="02000000000000000000" pitchFamily="2" charset="0"/>
                        </a:rPr>
                        <a:t>Dessine le symétrique</a:t>
                      </a: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Dessine </a:t>
                      </a:r>
                      <a:r>
                        <a:rPr lang="fr-FR" sz="1400" dirty="0" smtClean="0">
                          <a:latin typeface="KG Miss Kindy Chunky" panose="02000000000000000000" pitchFamily="2" charset="0"/>
                        </a:rPr>
                        <a:t>5</a:t>
                      </a:r>
                      <a:r>
                        <a:rPr lang="fr-FR" sz="1400" dirty="0" smtClean="0">
                          <a:latin typeface="KG Miss Kindy Chunky" panose="02000000000000000000" pitchFamily="2" charset="0"/>
                          <a:cs typeface="Times New Roman" panose="02020603050405020304" pitchFamily="18" charset="0"/>
                        </a:rPr>
                        <a:t>€</a:t>
                      </a:r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 </a:t>
                      </a:r>
                      <a:r>
                        <a:rPr lang="fr-FR" sz="1400" dirty="0" smtClean="0">
                          <a:latin typeface="KG Miss Kindy Chunky" panose="02000000000000000000" pitchFamily="2" charset="0"/>
                          <a:cs typeface="Times New Roman" panose="02020603050405020304" pitchFamily="18" charset="0"/>
                        </a:rPr>
                        <a:t>45c</a:t>
                      </a:r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KG Miss Kindy Chunky" panose="02000000000000000000" pitchFamily="2" charset="0"/>
                        </a:rPr>
                        <a:t>Pyramide de calcul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KG Miss Kindy Chunky" panose="02000000000000000000" pitchFamily="2" charset="0"/>
                        </a:rPr>
                        <a:t>Recompose les nombres</a:t>
                      </a:r>
                    </a:p>
                    <a:p>
                      <a:pPr algn="l"/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  <a:p>
                      <a:pPr algn="l"/>
                      <a:r>
                        <a:rPr lang="fr-FR" sz="1600" dirty="0" smtClean="0">
                          <a:latin typeface="KG Miss Kindy Chunky" panose="02000000000000000000" pitchFamily="2" charset="0"/>
                        </a:rPr>
                        <a:t>600+30+8</a:t>
                      </a:r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=……</a:t>
                      </a:r>
                    </a:p>
                    <a:p>
                      <a:pPr algn="l"/>
                      <a:r>
                        <a:rPr lang="fr-FR" sz="1600" dirty="0" smtClean="0">
                          <a:latin typeface="KG Miss Kindy Chunky" panose="02000000000000000000" pitchFamily="2" charset="0"/>
                        </a:rPr>
                        <a:t>700+70+3</a:t>
                      </a:r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= ……</a:t>
                      </a:r>
                    </a:p>
                    <a:p>
                      <a:pPr algn="l"/>
                      <a:r>
                        <a:rPr lang="fr-FR" sz="1600" dirty="0" smtClean="0">
                          <a:latin typeface="KG Miss Kindy Chunky" panose="02000000000000000000" pitchFamily="2" charset="0"/>
                        </a:rPr>
                        <a:t>300+40+6</a:t>
                      </a:r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= ……</a:t>
                      </a:r>
                    </a:p>
                    <a:p>
                      <a:pPr algn="l"/>
                      <a:r>
                        <a:rPr lang="fr-FR" sz="1600" dirty="0" smtClean="0">
                          <a:latin typeface="KG Miss Kindy Chunky" panose="02000000000000000000" pitchFamily="2" charset="0"/>
                        </a:rPr>
                        <a:t>500+30+9</a:t>
                      </a:r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= 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58788306"/>
                  </a:ext>
                </a:extLst>
              </a:tr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VENDREDI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KG Miss Kindy Chunky" panose="02000000000000000000" pitchFamily="2" charset="0"/>
                        </a:rPr>
                        <a:t>Dessine le symétrique</a:t>
                      </a: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Dessine </a:t>
                      </a:r>
                      <a:r>
                        <a:rPr lang="fr-FR" sz="1400" dirty="0" smtClean="0">
                          <a:latin typeface="KG Miss Kindy Chunky" panose="02000000000000000000" pitchFamily="2" charset="0"/>
                        </a:rPr>
                        <a:t>3€39c</a:t>
                      </a:r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KG Miss Kindy Chunky" panose="02000000000000000000" pitchFamily="2" charset="0"/>
                        </a:rPr>
                        <a:t>Pyramide de calcul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KG Miss Kindy Chunky" panose="02000000000000000000" pitchFamily="2" charset="0"/>
                        </a:rPr>
                        <a:t>Écris des nombres en chiffre à partir de ces mots</a:t>
                      </a:r>
                    </a:p>
                    <a:p>
                      <a:pPr algn="ctr"/>
                      <a:r>
                        <a:rPr lang="fr-FR" sz="1000" dirty="0">
                          <a:highlight>
                            <a:srgbClr val="C0C0C0"/>
                          </a:highlight>
                          <a:latin typeface="KG Miss Kindy Chunky" panose="02000000000000000000" pitchFamily="2" charset="0"/>
                        </a:rPr>
                        <a:t>Cent – </a:t>
                      </a:r>
                      <a:r>
                        <a:rPr lang="fr-FR" sz="1000" dirty="0" smtClean="0">
                          <a:highlight>
                            <a:srgbClr val="C0C0C0"/>
                          </a:highlight>
                          <a:latin typeface="KG Miss Kindy Chunky" panose="02000000000000000000" pitchFamily="2" charset="0"/>
                        </a:rPr>
                        <a:t>dix </a:t>
                      </a:r>
                      <a:r>
                        <a:rPr lang="fr-FR" sz="1000" dirty="0">
                          <a:highlight>
                            <a:srgbClr val="C0C0C0"/>
                          </a:highlight>
                          <a:latin typeface="KG Miss Kindy Chunky" panose="02000000000000000000" pitchFamily="2" charset="0"/>
                        </a:rPr>
                        <a:t>– </a:t>
                      </a:r>
                      <a:r>
                        <a:rPr lang="fr-FR" sz="1000" dirty="0" smtClean="0">
                          <a:highlight>
                            <a:srgbClr val="C0C0C0"/>
                          </a:highlight>
                          <a:latin typeface="KG Miss Kindy Chunky" panose="02000000000000000000" pitchFamily="2" charset="0"/>
                        </a:rPr>
                        <a:t>quatre </a:t>
                      </a:r>
                      <a:r>
                        <a:rPr lang="fr-FR" sz="1000" dirty="0">
                          <a:highlight>
                            <a:srgbClr val="C0C0C0"/>
                          </a:highlight>
                          <a:latin typeface="KG Miss Kindy Chunky" panose="02000000000000000000" pitchFamily="2" charset="0"/>
                        </a:rPr>
                        <a:t>– </a:t>
                      </a:r>
                      <a:r>
                        <a:rPr lang="fr-FR" sz="1000" dirty="0" smtClean="0">
                          <a:highlight>
                            <a:srgbClr val="C0C0C0"/>
                          </a:highlight>
                          <a:latin typeface="KG Miss Kindy Chunky" panose="02000000000000000000" pitchFamily="2" charset="0"/>
                        </a:rPr>
                        <a:t>vingt</a:t>
                      </a:r>
                      <a:endParaRPr lang="fr-FR" sz="1000" dirty="0">
                        <a:highlight>
                          <a:srgbClr val="C0C0C0"/>
                        </a:highlight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7654021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4F2E192-6810-4732-9516-F99737B57F5A}"/>
              </a:ext>
            </a:extLst>
          </p:cNvPr>
          <p:cNvSpPr/>
          <p:nvPr/>
        </p:nvSpPr>
        <p:spPr>
          <a:xfrm>
            <a:off x="0" y="0"/>
            <a:ext cx="9840686" cy="6766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A3D5FC30-7123-4F24-A391-6435E7999932}"/>
              </a:ext>
            </a:extLst>
          </p:cNvPr>
          <p:cNvSpPr txBox="1"/>
          <p:nvPr/>
        </p:nvSpPr>
        <p:spPr>
          <a:xfrm>
            <a:off x="-3964" y="52174"/>
            <a:ext cx="2981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KG Miss Kindy Chunky" panose="02000000000000000000" pitchFamily="2" charset="0"/>
              </a:rPr>
              <a:t>PRÉNOM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="" xmlns:a16="http://schemas.microsoft.com/office/drawing/2014/main" id="{6F4743B4-A5F8-4942-837D-E910BCB0B89C}"/>
              </a:ext>
            </a:extLst>
          </p:cNvPr>
          <p:cNvCxnSpPr/>
          <p:nvPr/>
        </p:nvCxnSpPr>
        <p:spPr>
          <a:xfrm>
            <a:off x="788956" y="326411"/>
            <a:ext cx="25429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1638D226-8D68-4499-8114-E2DBB16DC15A}"/>
              </a:ext>
            </a:extLst>
          </p:cNvPr>
          <p:cNvSpPr txBox="1"/>
          <p:nvPr/>
        </p:nvSpPr>
        <p:spPr>
          <a:xfrm>
            <a:off x="8949681" y="45070"/>
            <a:ext cx="1255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latin typeface="KG Miss Kindy Chunky" panose="02000000000000000000" pitchFamily="2" charset="0"/>
            </a:endParaRPr>
          </a:p>
        </p:txBody>
      </p:sp>
      <p:grpSp>
        <p:nvGrpSpPr>
          <p:cNvPr id="29" name="Groupe 28">
            <a:extLst>
              <a:ext uri="{FF2B5EF4-FFF2-40B4-BE49-F238E27FC236}">
                <a16:creationId xmlns="" xmlns:a16="http://schemas.microsoft.com/office/drawing/2014/main" id="{70488363-1706-4C27-8386-D2D15D579074}"/>
              </a:ext>
            </a:extLst>
          </p:cNvPr>
          <p:cNvGrpSpPr/>
          <p:nvPr/>
        </p:nvGrpSpPr>
        <p:grpSpPr>
          <a:xfrm>
            <a:off x="644238" y="1003721"/>
            <a:ext cx="1745030" cy="869425"/>
            <a:chOff x="648089" y="1139648"/>
            <a:chExt cx="1745030" cy="869425"/>
          </a:xfrm>
          <a:solidFill>
            <a:schemeClr val="bg1"/>
          </a:solidFill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59AFFD0B-E463-4E6B-9F2E-9A71F8195FF2}"/>
                </a:ext>
              </a:extLst>
            </p:cNvPr>
            <p:cNvSpPr/>
            <p:nvPr/>
          </p:nvSpPr>
          <p:spPr>
            <a:xfrm>
              <a:off x="648089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9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C032C06A-1953-4B0E-895E-F01D6777ADAC}"/>
                </a:ext>
              </a:extLst>
            </p:cNvPr>
            <p:cNvSpPr/>
            <p:nvPr/>
          </p:nvSpPr>
          <p:spPr>
            <a:xfrm>
              <a:off x="1253462" y="173813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7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83F60166-AE48-4FFF-A4D4-C72E950D5312}"/>
                </a:ext>
              </a:extLst>
            </p:cNvPr>
            <p:cNvSpPr/>
            <p:nvPr/>
          </p:nvSpPr>
          <p:spPr>
            <a:xfrm>
              <a:off x="1844956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5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F7A021F6-528E-48B1-B59F-07D254482EE4}"/>
                </a:ext>
              </a:extLst>
            </p:cNvPr>
            <p:cNvSpPr/>
            <p:nvPr/>
          </p:nvSpPr>
          <p:spPr>
            <a:xfrm>
              <a:off x="942704" y="1438433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F4A1C642-BDE0-4953-8C81-87B2DDCE3A2A}"/>
                </a:ext>
              </a:extLst>
            </p:cNvPr>
            <p:cNvSpPr/>
            <p:nvPr/>
          </p:nvSpPr>
          <p:spPr>
            <a:xfrm>
              <a:off x="1516096" y="1438434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3022F482-70C1-4727-A5A6-B101DD79ABB8}"/>
                </a:ext>
              </a:extLst>
            </p:cNvPr>
            <p:cNvSpPr/>
            <p:nvPr/>
          </p:nvSpPr>
          <p:spPr>
            <a:xfrm>
              <a:off x="1255903" y="113964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="" xmlns:a16="http://schemas.microsoft.com/office/drawing/2014/main" id="{FF35B4FF-A6E2-478B-B676-458C964CF3F9}"/>
              </a:ext>
            </a:extLst>
          </p:cNvPr>
          <p:cNvGrpSpPr/>
          <p:nvPr/>
        </p:nvGrpSpPr>
        <p:grpSpPr>
          <a:xfrm>
            <a:off x="2486729" y="2399246"/>
            <a:ext cx="1745030" cy="869425"/>
            <a:chOff x="648089" y="1139648"/>
            <a:chExt cx="1745030" cy="869425"/>
          </a:xfrm>
          <a:solidFill>
            <a:schemeClr val="bg1"/>
          </a:solidFill>
        </p:grpSpPr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DBFBBFC5-9179-4C87-902A-AAD4C836DE91}"/>
                </a:ext>
              </a:extLst>
            </p:cNvPr>
            <p:cNvSpPr/>
            <p:nvPr/>
          </p:nvSpPr>
          <p:spPr>
            <a:xfrm>
              <a:off x="648089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F509C6F3-366D-45AB-9035-98A248E5F3C1}"/>
                </a:ext>
              </a:extLst>
            </p:cNvPr>
            <p:cNvSpPr/>
            <p:nvPr/>
          </p:nvSpPr>
          <p:spPr>
            <a:xfrm>
              <a:off x="1253462" y="173813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6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8BF71D98-2638-428A-838F-5F3F4DF32B00}"/>
                </a:ext>
              </a:extLst>
            </p:cNvPr>
            <p:cNvSpPr/>
            <p:nvPr/>
          </p:nvSpPr>
          <p:spPr>
            <a:xfrm>
              <a:off x="1844956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5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1AD7A28C-135D-4AE7-A7F0-09F098A76877}"/>
                </a:ext>
              </a:extLst>
            </p:cNvPr>
            <p:cNvSpPr/>
            <p:nvPr/>
          </p:nvSpPr>
          <p:spPr>
            <a:xfrm>
              <a:off x="942704" y="1438433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15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03F35C29-517B-45E9-A179-59C40DB89541}"/>
                </a:ext>
              </a:extLst>
            </p:cNvPr>
            <p:cNvSpPr/>
            <p:nvPr/>
          </p:nvSpPr>
          <p:spPr>
            <a:xfrm>
              <a:off x="1516096" y="1438434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="" xmlns:a16="http://schemas.microsoft.com/office/drawing/2014/main" id="{91D718C9-64D6-462B-9912-68D862AB7380}"/>
                </a:ext>
              </a:extLst>
            </p:cNvPr>
            <p:cNvSpPr/>
            <p:nvPr/>
          </p:nvSpPr>
          <p:spPr>
            <a:xfrm>
              <a:off x="1255903" y="113964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="" xmlns:a16="http://schemas.microsoft.com/office/drawing/2014/main" id="{BBE79348-04A9-4F0D-9FBD-8D3C2C8C8DE8}"/>
              </a:ext>
            </a:extLst>
          </p:cNvPr>
          <p:cNvGrpSpPr/>
          <p:nvPr/>
        </p:nvGrpSpPr>
        <p:grpSpPr>
          <a:xfrm>
            <a:off x="4317722" y="4021928"/>
            <a:ext cx="1745030" cy="869425"/>
            <a:chOff x="648089" y="1139648"/>
            <a:chExt cx="1745030" cy="869425"/>
          </a:xfrm>
          <a:solidFill>
            <a:schemeClr val="bg1"/>
          </a:solidFill>
        </p:grpSpPr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8D09B947-82A0-40E7-B956-9011F668FBB8}"/>
                </a:ext>
              </a:extLst>
            </p:cNvPr>
            <p:cNvSpPr/>
            <p:nvPr/>
          </p:nvSpPr>
          <p:spPr>
            <a:xfrm>
              <a:off x="648089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77E8E638-086C-4D3B-A067-2C56AC6A91DE}"/>
                </a:ext>
              </a:extLst>
            </p:cNvPr>
            <p:cNvSpPr/>
            <p:nvPr/>
          </p:nvSpPr>
          <p:spPr>
            <a:xfrm>
              <a:off x="1253462" y="173813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  <a:latin typeface="Script cole" panose="00000400000000000000" pitchFamily="2" charset="0"/>
                </a:rPr>
                <a:t>12</a:t>
              </a:r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="" xmlns:a16="http://schemas.microsoft.com/office/drawing/2014/main" id="{2EE65A89-9571-492B-856B-25DB8B05762E}"/>
                </a:ext>
              </a:extLst>
            </p:cNvPr>
            <p:cNvSpPr/>
            <p:nvPr/>
          </p:nvSpPr>
          <p:spPr>
            <a:xfrm>
              <a:off x="1844956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5F92AAFB-EFED-4F68-829F-E13FC4B1693E}"/>
                </a:ext>
              </a:extLst>
            </p:cNvPr>
            <p:cNvSpPr/>
            <p:nvPr/>
          </p:nvSpPr>
          <p:spPr>
            <a:xfrm>
              <a:off x="942704" y="1438433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="" xmlns:a16="http://schemas.microsoft.com/office/drawing/2014/main" id="{2EB7D2CB-4153-457C-840D-F219F6FD3972}"/>
                </a:ext>
              </a:extLst>
            </p:cNvPr>
            <p:cNvSpPr/>
            <p:nvPr/>
          </p:nvSpPr>
          <p:spPr>
            <a:xfrm>
              <a:off x="1516096" y="1438434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  <a:latin typeface="Script cole" panose="00000400000000000000" pitchFamily="2" charset="0"/>
                </a:rPr>
                <a:t>16</a:t>
              </a:r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="" xmlns:a16="http://schemas.microsoft.com/office/drawing/2014/main" id="{AA77C63F-F99D-4402-8C8D-5831E6A1E93D}"/>
                </a:ext>
              </a:extLst>
            </p:cNvPr>
            <p:cNvSpPr/>
            <p:nvPr/>
          </p:nvSpPr>
          <p:spPr>
            <a:xfrm>
              <a:off x="1255903" y="113964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5</a:t>
              </a:r>
              <a:r>
                <a:rPr lang="fr-FR" sz="1400" dirty="0" smtClean="0">
                  <a:solidFill>
                    <a:schemeClr val="tx1"/>
                  </a:solidFill>
                  <a:latin typeface="Script cole" panose="00000400000000000000" pitchFamily="2" charset="0"/>
                </a:rPr>
                <a:t>6</a:t>
              </a:r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="" xmlns:a16="http://schemas.microsoft.com/office/drawing/2014/main" id="{BBB5EE0E-733E-4A61-B941-A45EC3AC4CEE}"/>
              </a:ext>
            </a:extLst>
          </p:cNvPr>
          <p:cNvGrpSpPr/>
          <p:nvPr/>
        </p:nvGrpSpPr>
        <p:grpSpPr>
          <a:xfrm>
            <a:off x="6146117" y="5519370"/>
            <a:ext cx="1745030" cy="869425"/>
            <a:chOff x="648089" y="1139648"/>
            <a:chExt cx="1745030" cy="869425"/>
          </a:xfrm>
          <a:solidFill>
            <a:schemeClr val="bg1"/>
          </a:solidFill>
        </p:grpSpPr>
        <p:sp>
          <p:nvSpPr>
            <p:cNvPr id="45" name="Rectangle 44">
              <a:extLst>
                <a:ext uri="{FF2B5EF4-FFF2-40B4-BE49-F238E27FC236}">
                  <a16:creationId xmlns="" xmlns:a16="http://schemas.microsoft.com/office/drawing/2014/main" id="{D5C609B0-2798-44A1-BD4F-78957D297770}"/>
                </a:ext>
              </a:extLst>
            </p:cNvPr>
            <p:cNvSpPr/>
            <p:nvPr/>
          </p:nvSpPr>
          <p:spPr>
            <a:xfrm>
              <a:off x="648089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  <a:latin typeface="Script cole" panose="00000400000000000000" pitchFamily="2" charset="0"/>
                </a:rPr>
                <a:t>10</a:t>
              </a:r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8F49FA8E-0368-4D94-B64B-3CD35F81C323}"/>
                </a:ext>
              </a:extLst>
            </p:cNvPr>
            <p:cNvSpPr/>
            <p:nvPr/>
          </p:nvSpPr>
          <p:spPr>
            <a:xfrm>
              <a:off x="1253462" y="173813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="" xmlns:a16="http://schemas.microsoft.com/office/drawing/2014/main" id="{A30DFDBA-0CCC-4228-AE7F-012CBA15EE12}"/>
                </a:ext>
              </a:extLst>
            </p:cNvPr>
            <p:cNvSpPr/>
            <p:nvPr/>
          </p:nvSpPr>
          <p:spPr>
            <a:xfrm>
              <a:off x="1844956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7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="" xmlns:a16="http://schemas.microsoft.com/office/drawing/2014/main" id="{E79D553A-58CE-40A4-924E-BA611DFD6C96}"/>
                </a:ext>
              </a:extLst>
            </p:cNvPr>
            <p:cNvSpPr/>
            <p:nvPr/>
          </p:nvSpPr>
          <p:spPr>
            <a:xfrm>
              <a:off x="942704" y="1438433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  <a:latin typeface="Script cole" panose="00000400000000000000" pitchFamily="2" charset="0"/>
                </a:rPr>
                <a:t>28</a:t>
              </a:r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="" xmlns:a16="http://schemas.microsoft.com/office/drawing/2014/main" id="{F06A5EA8-764B-4E85-AEFE-C60DE46B313A}"/>
                </a:ext>
              </a:extLst>
            </p:cNvPr>
            <p:cNvSpPr/>
            <p:nvPr/>
          </p:nvSpPr>
          <p:spPr>
            <a:xfrm>
              <a:off x="1516096" y="1438434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="" xmlns:a16="http://schemas.microsoft.com/office/drawing/2014/main" id="{70870135-A97B-43E6-805F-34D7E5C9C116}"/>
                </a:ext>
              </a:extLst>
            </p:cNvPr>
            <p:cNvSpPr/>
            <p:nvPr/>
          </p:nvSpPr>
          <p:spPr>
            <a:xfrm>
              <a:off x="1255903" y="113964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</p:grpSp>
      <p:cxnSp>
        <p:nvCxnSpPr>
          <p:cNvPr id="52" name="Connecteur droit 51">
            <a:extLst>
              <a:ext uri="{FF2B5EF4-FFF2-40B4-BE49-F238E27FC236}">
                <a16:creationId xmlns="" xmlns:a16="http://schemas.microsoft.com/office/drawing/2014/main" id="{0D6D0850-1724-4713-B9E1-893E1423875D}"/>
              </a:ext>
            </a:extLst>
          </p:cNvPr>
          <p:cNvCxnSpPr>
            <a:cxnSpLocks/>
          </p:cNvCxnSpPr>
          <p:nvPr/>
        </p:nvCxnSpPr>
        <p:spPr>
          <a:xfrm>
            <a:off x="8033774" y="6554202"/>
            <a:ext cx="17330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="" xmlns:a16="http://schemas.microsoft.com/office/drawing/2014/main" id="{8B59A9EE-FD3D-409D-A0A8-94F472CBE36B}"/>
              </a:ext>
            </a:extLst>
          </p:cNvPr>
          <p:cNvCxnSpPr>
            <a:cxnSpLocks/>
          </p:cNvCxnSpPr>
          <p:nvPr/>
        </p:nvCxnSpPr>
        <p:spPr>
          <a:xfrm>
            <a:off x="8033774" y="6253326"/>
            <a:ext cx="17330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>
            <a:extLst>
              <a:ext uri="{FF2B5EF4-FFF2-40B4-BE49-F238E27FC236}">
                <a16:creationId xmlns="" xmlns:a16="http://schemas.microsoft.com/office/drawing/2014/main" id="{4288A314-DED0-40F4-8D52-3F7EE80D117E}"/>
              </a:ext>
            </a:extLst>
          </p:cNvPr>
          <p:cNvSpPr txBox="1"/>
          <p:nvPr/>
        </p:nvSpPr>
        <p:spPr>
          <a:xfrm>
            <a:off x="7945750" y="5985489"/>
            <a:ext cx="662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smtClean="0">
                <a:latin typeface="Script cole" panose="00000400000000000000" pitchFamily="2" charset="0"/>
              </a:rPr>
              <a:t> - </a:t>
            </a:r>
            <a:endParaRPr lang="fr-FR" sz="1600" dirty="0">
              <a:latin typeface="Script cole" panose="00000400000000000000" pitchFamily="2" charset="0"/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="" xmlns:a16="http://schemas.microsoft.com/office/drawing/2014/main" id="{E751E55D-AB68-408E-88BC-85669B0ADCBD}"/>
              </a:ext>
            </a:extLst>
          </p:cNvPr>
          <p:cNvSpPr/>
          <p:nvPr/>
        </p:nvSpPr>
        <p:spPr>
          <a:xfrm>
            <a:off x="6146117" y="3409241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="" xmlns:a16="http://schemas.microsoft.com/office/drawing/2014/main" id="{E75C1AB3-83A4-447B-BA5D-227B1E200411}"/>
              </a:ext>
            </a:extLst>
          </p:cNvPr>
          <p:cNvSpPr/>
          <p:nvPr/>
        </p:nvSpPr>
        <p:spPr>
          <a:xfrm>
            <a:off x="7972574" y="3409242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="" xmlns:a16="http://schemas.microsoft.com/office/drawing/2014/main" id="{78ECA694-8EF7-43B7-B2F3-D42A949C8F09}"/>
              </a:ext>
            </a:extLst>
          </p:cNvPr>
          <p:cNvSpPr/>
          <p:nvPr/>
        </p:nvSpPr>
        <p:spPr>
          <a:xfrm>
            <a:off x="6125761" y="495349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="" xmlns:a16="http://schemas.microsoft.com/office/drawing/2014/main" id="{61A93C9A-66E2-495A-B2AE-D7EEA84F7289}"/>
              </a:ext>
            </a:extLst>
          </p:cNvPr>
          <p:cNvSpPr/>
          <p:nvPr/>
        </p:nvSpPr>
        <p:spPr>
          <a:xfrm>
            <a:off x="7952218" y="4953499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="" xmlns:a16="http://schemas.microsoft.com/office/drawing/2014/main" id="{4C4AA491-2EAA-4992-98C4-819923676078}"/>
              </a:ext>
            </a:extLst>
          </p:cNvPr>
          <p:cNvSpPr/>
          <p:nvPr/>
        </p:nvSpPr>
        <p:spPr>
          <a:xfrm>
            <a:off x="6119293" y="648355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="" xmlns:a16="http://schemas.microsoft.com/office/drawing/2014/main" id="{2214240F-76D8-4E30-89FD-C9A1F9539FEE}"/>
              </a:ext>
            </a:extLst>
          </p:cNvPr>
          <p:cNvSpPr/>
          <p:nvPr/>
        </p:nvSpPr>
        <p:spPr>
          <a:xfrm>
            <a:off x="7945750" y="6483559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="" xmlns:a16="http://schemas.microsoft.com/office/drawing/2014/main" id="{50B2EAC9-091D-47B0-9CFE-06E235FCBE65}"/>
              </a:ext>
            </a:extLst>
          </p:cNvPr>
          <p:cNvSpPr/>
          <p:nvPr/>
        </p:nvSpPr>
        <p:spPr>
          <a:xfrm>
            <a:off x="2460602" y="496673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="" xmlns:a16="http://schemas.microsoft.com/office/drawing/2014/main" id="{D705CE29-1FA6-4831-B961-065407C44C29}"/>
              </a:ext>
            </a:extLst>
          </p:cNvPr>
          <p:cNvSpPr/>
          <p:nvPr/>
        </p:nvSpPr>
        <p:spPr>
          <a:xfrm>
            <a:off x="4287059" y="496673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="" xmlns:a16="http://schemas.microsoft.com/office/drawing/2014/main" id="{4C2ED3A3-3A53-470B-AB60-0D720E47E595}"/>
              </a:ext>
            </a:extLst>
          </p:cNvPr>
          <p:cNvSpPr/>
          <p:nvPr/>
        </p:nvSpPr>
        <p:spPr>
          <a:xfrm>
            <a:off x="2471973" y="648355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="" xmlns:a16="http://schemas.microsoft.com/office/drawing/2014/main" id="{A63654D4-66A3-449A-926D-7C1E318D35F2}"/>
              </a:ext>
            </a:extLst>
          </p:cNvPr>
          <p:cNvSpPr/>
          <p:nvPr/>
        </p:nvSpPr>
        <p:spPr>
          <a:xfrm>
            <a:off x="4298430" y="648355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="" xmlns:a16="http://schemas.microsoft.com/office/drawing/2014/main" id="{E9D66CCA-F889-4DBA-9BC7-C100EA4F468C}"/>
              </a:ext>
            </a:extLst>
          </p:cNvPr>
          <p:cNvSpPr/>
          <p:nvPr/>
        </p:nvSpPr>
        <p:spPr>
          <a:xfrm>
            <a:off x="2458181" y="3428995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="" xmlns:a16="http://schemas.microsoft.com/office/drawing/2014/main" id="{D9C059F8-90D8-46D6-ADCE-C8C7329EDEF2}"/>
              </a:ext>
            </a:extLst>
          </p:cNvPr>
          <p:cNvSpPr/>
          <p:nvPr/>
        </p:nvSpPr>
        <p:spPr>
          <a:xfrm>
            <a:off x="4284638" y="3428996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="" xmlns:a16="http://schemas.microsoft.com/office/drawing/2014/main" id="{8D31387A-C24C-40A2-A13C-4F5472E2393D}"/>
              </a:ext>
            </a:extLst>
          </p:cNvPr>
          <p:cNvSpPr/>
          <p:nvPr/>
        </p:nvSpPr>
        <p:spPr>
          <a:xfrm>
            <a:off x="6105647" y="189545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="" xmlns:a16="http://schemas.microsoft.com/office/drawing/2014/main" id="{9D3BAC9D-5DD0-42A9-824D-D04581C1495F}"/>
              </a:ext>
            </a:extLst>
          </p:cNvPr>
          <p:cNvSpPr/>
          <p:nvPr/>
        </p:nvSpPr>
        <p:spPr>
          <a:xfrm>
            <a:off x="7932104" y="189545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="" xmlns:a16="http://schemas.microsoft.com/office/drawing/2014/main" id="{FE6D1E2F-FA1A-404B-9D5B-F3C5E75291FF}"/>
              </a:ext>
            </a:extLst>
          </p:cNvPr>
          <p:cNvSpPr/>
          <p:nvPr/>
        </p:nvSpPr>
        <p:spPr>
          <a:xfrm>
            <a:off x="2456756" y="1897693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="" xmlns:a16="http://schemas.microsoft.com/office/drawing/2014/main" id="{EFCEA81B-EA8A-4690-A617-82C983F11389}"/>
              </a:ext>
            </a:extLst>
          </p:cNvPr>
          <p:cNvSpPr/>
          <p:nvPr/>
        </p:nvSpPr>
        <p:spPr>
          <a:xfrm>
            <a:off x="4283213" y="1897694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>
            <a:extLst>
              <a:ext uri="{FF2B5EF4-FFF2-40B4-BE49-F238E27FC236}">
                <a16:creationId xmlns="" xmlns:a16="http://schemas.microsoft.com/office/drawing/2014/main" id="{64929EDA-EE4E-4BDF-B170-299695A88A06}"/>
              </a:ext>
            </a:extLst>
          </p:cNvPr>
          <p:cNvSpPr txBox="1"/>
          <p:nvPr/>
        </p:nvSpPr>
        <p:spPr>
          <a:xfrm>
            <a:off x="3789947" y="52174"/>
            <a:ext cx="3772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G Miss Kindy Chunky" panose="02000000000000000000" pitchFamily="2" charset="0"/>
              </a:rPr>
              <a:t>RITUELS MATHÉMATIQUES</a:t>
            </a:r>
          </a:p>
        </p:txBody>
      </p:sp>
      <p:sp>
        <p:nvSpPr>
          <p:cNvPr id="73" name="Ellipse 72">
            <a:extLst>
              <a:ext uri="{FF2B5EF4-FFF2-40B4-BE49-F238E27FC236}">
                <a16:creationId xmlns="" xmlns:a16="http://schemas.microsoft.com/office/drawing/2014/main" id="{48A89DAF-EDEE-45AC-848F-B819D5B2B8FF}"/>
              </a:ext>
            </a:extLst>
          </p:cNvPr>
          <p:cNvSpPr/>
          <p:nvPr/>
        </p:nvSpPr>
        <p:spPr>
          <a:xfrm>
            <a:off x="630695" y="1889104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="" xmlns:a16="http://schemas.microsoft.com/office/drawing/2014/main" id="{28EA6CEC-10BE-4506-95A9-D520827143B9}"/>
              </a:ext>
            </a:extLst>
          </p:cNvPr>
          <p:cNvSpPr/>
          <p:nvPr/>
        </p:nvSpPr>
        <p:spPr>
          <a:xfrm>
            <a:off x="614849" y="3420796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="" xmlns:a16="http://schemas.microsoft.com/office/drawing/2014/main" id="{BE3DA107-3E95-4DED-8B3E-092307DAFEE0}"/>
              </a:ext>
            </a:extLst>
          </p:cNvPr>
          <p:cNvSpPr/>
          <p:nvPr/>
        </p:nvSpPr>
        <p:spPr>
          <a:xfrm>
            <a:off x="625072" y="494380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="" xmlns:a16="http://schemas.microsoft.com/office/drawing/2014/main" id="{CE2B78CB-9768-419C-B1DD-9EAB2E56A3C7}"/>
              </a:ext>
            </a:extLst>
          </p:cNvPr>
          <p:cNvSpPr/>
          <p:nvPr/>
        </p:nvSpPr>
        <p:spPr>
          <a:xfrm>
            <a:off x="609226" y="6475499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4836" y="901336"/>
            <a:ext cx="1551870" cy="94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5099" y="2481943"/>
            <a:ext cx="1542144" cy="867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704" y="3958044"/>
            <a:ext cx="1597347" cy="1049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25412" y="5503567"/>
            <a:ext cx="1537138" cy="902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47448" y="2272937"/>
            <a:ext cx="1587493" cy="1036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53660" y="3918856"/>
            <a:ext cx="1636051" cy="1071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6280" y="5342708"/>
            <a:ext cx="1665710" cy="100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4423079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</TotalTime>
  <Words>109</Words>
  <Application>Microsoft Office PowerPoint</Application>
  <PresentationFormat>Format A4 (210 x 297 mm)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Butaux</dc:creator>
  <cp:lastModifiedBy>Yohan LANDRY</cp:lastModifiedBy>
  <cp:revision>58</cp:revision>
  <cp:lastPrinted>2020-05-08T11:51:20Z</cp:lastPrinted>
  <dcterms:created xsi:type="dcterms:W3CDTF">2020-05-04T14:19:25Z</dcterms:created>
  <dcterms:modified xsi:type="dcterms:W3CDTF">2020-06-15T19:06:05Z</dcterms:modified>
</cp:coreProperties>
</file>