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956F-9D2E-4387-85B2-2AD6A16FA6B5}" type="datetimeFigureOut">
              <a:rPr lang="fr-FR" smtClean="0"/>
              <a:pPr/>
              <a:t>25/02/2020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6C5A-856D-4F7D-9265-3ECE7AD01A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182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030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34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25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800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2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2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9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5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47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18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5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Chicken Butt" pitchFamily="2" charset="0"/>
              </a:rPr>
              <a:t>Les Paysages de montagne</a:t>
            </a:r>
            <a:endParaRPr lang="fr-FR" sz="4800" dirty="0">
              <a:latin typeface="Chicken Butt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400800" cy="6096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andy Round BTN" pitchFamily="34" charset="0"/>
              </a:rPr>
              <a:t>Qu’est ce qu’un paysage de montagne ? </a:t>
            </a:r>
            <a:endParaRPr lang="fr-FR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5786" y="278605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andy Round BTN" pitchFamily="34" charset="0"/>
                <a:sym typeface="Wingdings" pitchFamily="2" charset="2"/>
              </a:rPr>
              <a:t> Quand l’altitude dépasse 600 m on parle de paysage de massif montagneux</a:t>
            </a:r>
            <a:endParaRPr lang="fr-FR" dirty="0">
              <a:latin typeface="Candy Round BTN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3429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andy Round BTN" pitchFamily="34" charset="0"/>
                <a:sym typeface="Wingdings" pitchFamily="2" charset="2"/>
              </a:rPr>
              <a:t> Le point le plus haut d’une montagne est le </a:t>
            </a:r>
            <a:r>
              <a:rPr lang="fr-FR" b="1" u="sng" dirty="0" smtClean="0">
                <a:solidFill>
                  <a:srgbClr val="C00000"/>
                </a:solidFill>
                <a:latin typeface="Candy Round BTN" pitchFamily="34" charset="0"/>
                <a:sym typeface="Wingdings" pitchFamily="2" charset="2"/>
              </a:rPr>
              <a:t>sommet </a:t>
            </a:r>
            <a:endParaRPr lang="fr-FR" b="1" u="sng" dirty="0">
              <a:solidFill>
                <a:srgbClr val="C00000"/>
              </a:solidFill>
              <a:latin typeface="Candy Round BTN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385762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andy Round BTN" pitchFamily="34" charset="0"/>
                <a:sym typeface="Wingdings" pitchFamily="2" charset="2"/>
              </a:rPr>
              <a:t> En France le sommet le plus haut est le Mont-blanc qui culmine à 4810m. C’est le plus haut sommet d'Europe. </a:t>
            </a:r>
            <a:endParaRPr lang="fr-FR" dirty="0">
              <a:latin typeface="Candy Round BTN" pitchFamily="34" charset="0"/>
            </a:endParaRPr>
          </a:p>
        </p:txBody>
      </p:sp>
      <p:pic>
        <p:nvPicPr>
          <p:cNvPr id="7" name="Image 6" descr="http://www.ecole-st-francois.fr/joomla/images/stories/documents/haute%20montagne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486275"/>
            <a:ext cx="3286760" cy="237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3124200" y="4602328"/>
            <a:ext cx="1981200" cy="655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9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2672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DriftType" pitchFamily="2" charset="0"/>
              </a:rPr>
              <a:t>Le massif alpin</a:t>
            </a:r>
            <a:endParaRPr lang="fr-FR" dirty="0">
              <a:latin typeface="DriftType" pitchFamily="2" charset="0"/>
            </a:endParaRPr>
          </a:p>
        </p:txBody>
      </p:sp>
      <p:pic>
        <p:nvPicPr>
          <p:cNvPr id="4" name="Espace réservé du contenu 3" descr="Montagn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83" y="1522834"/>
            <a:ext cx="6034617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1714500" y="1343799"/>
            <a:ext cx="266700" cy="479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018116" y="5066501"/>
            <a:ext cx="859367" cy="38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086600" y="1219200"/>
            <a:ext cx="457200" cy="1570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112000" y="3352800"/>
            <a:ext cx="965200" cy="980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295400" y="3647317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81000" y="6974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Sommet enneigé et pointu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934200" y="84460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Rochers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2400" y="34626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Herbe (alpages)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48600" y="2895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Forêt de sapins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2400" y="54436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Lac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33400" y="5943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hicken Butt" pitchFamily="2" charset="0"/>
              </a:rPr>
              <a:t>C’est une </a:t>
            </a:r>
            <a:r>
              <a:rPr lang="fr-FR" dirty="0" smtClean="0">
                <a:solidFill>
                  <a:srgbClr val="0070C0"/>
                </a:solidFill>
                <a:latin typeface="Chicken Butt" pitchFamily="2" charset="0"/>
              </a:rPr>
              <a:t>montagne jeune</a:t>
            </a:r>
            <a:endParaRPr lang="fr-FR" dirty="0">
              <a:solidFill>
                <a:srgbClr val="0070C0"/>
              </a:solidFill>
              <a:latin typeface="Chicken Bu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DriftType" pitchFamily="2" charset="0"/>
              </a:rPr>
              <a:t>Le massif des pyrenees</a:t>
            </a:r>
            <a:endParaRPr lang="fr-FR" dirty="0">
              <a:latin typeface="DriftType" pitchFamily="2" charset="0"/>
            </a:endParaRPr>
          </a:p>
        </p:txBody>
      </p:sp>
      <p:pic>
        <p:nvPicPr>
          <p:cNvPr id="4" name="il_fi" descr="http://www.valise-pedagogique.fr/montagnes/montagn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050" y="2067719"/>
            <a:ext cx="5295900" cy="359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4972050" y="2000482"/>
            <a:ext cx="0" cy="55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447800" y="2183084"/>
            <a:ext cx="1866900" cy="563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372100" y="3680369"/>
            <a:ext cx="2400300" cy="53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447800" y="3896269"/>
            <a:ext cx="10371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43350" y="13385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Sommet enneigé et pointu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7567" y="1666786"/>
            <a:ext cx="153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Rochers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447800" y="3190908"/>
            <a:ext cx="2324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28600" y="3006242"/>
            <a:ext cx="153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Alpages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4733" y="3680369"/>
            <a:ext cx="153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Forêt de sapins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750175" y="3495703"/>
            <a:ext cx="115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Village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5334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hicken Butt" pitchFamily="2" charset="0"/>
              </a:rPr>
              <a:t>C’est une </a:t>
            </a:r>
            <a:r>
              <a:rPr lang="fr-FR" dirty="0" smtClean="0">
                <a:solidFill>
                  <a:srgbClr val="0070C0"/>
                </a:solidFill>
                <a:latin typeface="Chicken Butt" pitchFamily="2" charset="0"/>
              </a:rPr>
              <a:t>montagne Jeune</a:t>
            </a:r>
            <a:endParaRPr lang="fr-FR" dirty="0">
              <a:solidFill>
                <a:srgbClr val="0070C0"/>
              </a:solidFill>
              <a:latin typeface="Chicken Butt" pitchFamily="2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688791" y="4042602"/>
            <a:ext cx="1219200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On dit que c’est la </a:t>
            </a:r>
            <a:r>
              <a:rPr lang="fr-FR" b="1" u="sng" dirty="0" smtClean="0">
                <a:solidFill>
                  <a:schemeClr val="tx1"/>
                </a:solidFill>
              </a:rPr>
              <a:t>vallée</a:t>
            </a:r>
            <a:endParaRPr lang="fr-FR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7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7658100" y="4495800"/>
            <a:ext cx="1219200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On dit que c’est la </a:t>
            </a:r>
            <a:r>
              <a:rPr lang="fr-FR" b="1" u="sng" dirty="0" smtClean="0">
                <a:solidFill>
                  <a:schemeClr val="tx1"/>
                </a:solidFill>
              </a:rPr>
              <a:t>vallée</a:t>
            </a: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DriftType" pitchFamily="2" charset="0"/>
              </a:rPr>
              <a:t>Les </a:t>
            </a:r>
            <a:r>
              <a:rPr lang="fr-FR" dirty="0" smtClean="0">
                <a:latin typeface="DriftType" pitchFamily="2" charset="0"/>
              </a:rPr>
              <a:t>Monts du Jura</a:t>
            </a:r>
            <a:endParaRPr lang="fr-FR" dirty="0">
              <a:latin typeface="DriftType" pitchFamily="2" charset="0"/>
            </a:endParaRPr>
          </a:p>
        </p:txBody>
      </p:sp>
      <p:pic>
        <p:nvPicPr>
          <p:cNvPr id="4" name="il_fi" descr="http://www.ecole-st-francois.fr/joomla/images/stories/documents/moyenne%20montagn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276850" cy="37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381000" y="6974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Sommet arboré et arrondi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43800" y="2590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Village en bas de la montagne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714500" y="1343799"/>
            <a:ext cx="1181100" cy="2085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323416" y="3276600"/>
            <a:ext cx="2237318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271933" y="3657600"/>
            <a:ext cx="0" cy="6768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5334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hicken Butt" pitchFamily="2" charset="0"/>
              </a:rPr>
              <a:t>C’est une </a:t>
            </a:r>
            <a:r>
              <a:rPr lang="fr-FR" dirty="0" smtClean="0">
                <a:solidFill>
                  <a:srgbClr val="0070C0"/>
                </a:solidFill>
                <a:latin typeface="Chicken Butt" pitchFamily="2" charset="0"/>
              </a:rPr>
              <a:t>montagne ancienne</a:t>
            </a:r>
            <a:endParaRPr lang="fr-FR" dirty="0">
              <a:solidFill>
                <a:srgbClr val="0070C0"/>
              </a:solidFill>
              <a:latin typeface="Chicken Butt" pitchFamily="2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1600200" y="3693469"/>
            <a:ext cx="1181100" cy="11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600200" y="3886200"/>
            <a:ext cx="1104900" cy="448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13784" y="3399410"/>
            <a:ext cx="1369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itchFamily="66" charset="0"/>
              </a:rPr>
              <a:t>Forêt de feuillus (arbres avec des feuilles) et de sapins</a:t>
            </a:r>
            <a:endParaRPr lang="fr-F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4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  <p:bldP spid="1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DriftType" pitchFamily="2" charset="0"/>
              </a:rPr>
              <a:t>Le Massif des Vosges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867400" cy="392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219200" y="1905000"/>
            <a:ext cx="1642533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524000" y="3581400"/>
            <a:ext cx="1524000" cy="13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9267" y="1425138"/>
            <a:ext cx="126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Sommet arrondi avec de l’herbe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2466" y="3258234"/>
            <a:ext cx="126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Forêt de sapins (</a:t>
            </a:r>
            <a:r>
              <a:rPr lang="fr-FR" b="1" u="sng" dirty="0" smtClean="0">
                <a:latin typeface="Comic Sans MS" pitchFamily="66" charset="0"/>
              </a:rPr>
              <a:t>épineux</a:t>
            </a:r>
            <a:r>
              <a:rPr lang="fr-FR" dirty="0" smtClean="0">
                <a:latin typeface="Comic Sans MS" pitchFamily="66" charset="0"/>
              </a:rPr>
              <a:t>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334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hicken Butt" pitchFamily="2" charset="0"/>
              </a:rPr>
              <a:t>C’est une </a:t>
            </a:r>
            <a:r>
              <a:rPr lang="fr-FR" dirty="0" smtClean="0">
                <a:solidFill>
                  <a:srgbClr val="0070C0"/>
                </a:solidFill>
                <a:latin typeface="Chicken Butt" pitchFamily="2" charset="0"/>
              </a:rPr>
              <a:t>montagne ancienne</a:t>
            </a:r>
            <a:endParaRPr lang="fr-FR" dirty="0">
              <a:solidFill>
                <a:srgbClr val="0070C0"/>
              </a:solidFill>
              <a:latin typeface="Chicken Bu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 smtClean="0">
                <a:latin typeface="Chicken Butt" pitchFamily="2" charset="0"/>
              </a:rPr>
              <a:t>Comment différencier les montagnes ? </a:t>
            </a:r>
            <a:endParaRPr lang="fr-FR" sz="2000" b="1" dirty="0">
              <a:latin typeface="Chicken But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00200" y="2362200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ndy Round BTN" pitchFamily="34" charset="0"/>
              </a:rPr>
              <a:t>Montagnes jeunes</a:t>
            </a:r>
          </a:p>
          <a:p>
            <a:pPr algn="just"/>
            <a:endParaRPr lang="fr-FR" sz="1400" dirty="0" smtClean="0">
              <a:latin typeface="Candy Round BTN" pitchFamily="34" charset="0"/>
            </a:endParaRPr>
          </a:p>
          <a:p>
            <a:pPr algn="just"/>
            <a:r>
              <a:rPr lang="fr-FR" dirty="0" smtClean="0">
                <a:latin typeface="Candy Round BTN" pitchFamily="34" charset="0"/>
                <a:sym typeface="Wingdings" pitchFamily="2" charset="2"/>
              </a:rPr>
              <a:t>  Les sommets sont pointus.</a:t>
            </a:r>
          </a:p>
          <a:p>
            <a:pPr marL="342900" indent="-342900" algn="just">
              <a:buFont typeface="Wingdings"/>
              <a:buChar char="à"/>
            </a:pPr>
            <a:r>
              <a:rPr lang="fr-FR" dirty="0" smtClean="0">
                <a:latin typeface="Candy Round BTN" pitchFamily="34" charset="0"/>
                <a:sym typeface="Wingdings" pitchFamily="2" charset="2"/>
              </a:rPr>
              <a:t>Il y a de la neige même en été.</a:t>
            </a:r>
          </a:p>
          <a:p>
            <a:pPr marL="342900" indent="-342900" algn="just">
              <a:buFont typeface="Wingdings"/>
              <a:buChar char="à"/>
            </a:pPr>
            <a:r>
              <a:rPr lang="fr-FR" dirty="0" smtClean="0">
                <a:latin typeface="Candy Round BTN" pitchFamily="34" charset="0"/>
                <a:sym typeface="Wingdings" pitchFamily="2" charset="2"/>
              </a:rPr>
              <a:t>Les sommets sont plus hauts (2 000 à 4 000 m).</a:t>
            </a:r>
          </a:p>
          <a:p>
            <a:pPr marL="342900" indent="-342900" algn="just">
              <a:buFont typeface="Wingdings"/>
              <a:buChar char="à"/>
            </a:pPr>
            <a:r>
              <a:rPr lang="fr-FR" dirty="0" smtClean="0">
                <a:latin typeface="Candy Round BTN" pitchFamily="34" charset="0"/>
                <a:sym typeface="Wingdings" pitchFamily="2" charset="2"/>
              </a:rPr>
              <a:t>Il y a des alpages.</a:t>
            </a:r>
          </a:p>
          <a:p>
            <a:pPr marL="342900" indent="-342900" algn="just">
              <a:buFont typeface="Wingdings"/>
              <a:buChar char="à"/>
            </a:pPr>
            <a:r>
              <a:rPr lang="fr-FR" dirty="0" smtClean="0">
                <a:latin typeface="Candy Round BTN" pitchFamily="34" charset="0"/>
                <a:sym typeface="Wingdings" pitchFamily="2" charset="2"/>
              </a:rPr>
              <a:t>Des pentes raides.</a:t>
            </a:r>
            <a:endParaRPr lang="fr-FR" dirty="0">
              <a:latin typeface="Candy Round BTN" pitchFamily="34" charset="0"/>
            </a:endParaRPr>
          </a:p>
          <a:p>
            <a:pPr algn="just"/>
            <a:endParaRPr lang="fr-FR" sz="2000" dirty="0" smtClean="0">
              <a:latin typeface="Candy Round BTN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495800" y="2286000"/>
            <a:ext cx="0" cy="320040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24400" y="2393483"/>
            <a:ext cx="274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Candy Round BTN" pitchFamily="34" charset="0"/>
              </a:rPr>
              <a:t>Montagnes anciennes</a:t>
            </a:r>
          </a:p>
          <a:p>
            <a:pPr algn="just"/>
            <a:endParaRPr lang="fr-FR" sz="1000" dirty="0" smtClean="0">
              <a:latin typeface="Candy Round BTN" pitchFamily="34" charset="0"/>
            </a:endParaRPr>
          </a:p>
          <a:p>
            <a:pPr algn="just"/>
            <a:r>
              <a:rPr lang="fr-FR" sz="1600" dirty="0" smtClean="0">
                <a:latin typeface="Candy Round BTN" pitchFamily="34" charset="0"/>
                <a:sym typeface="Wingdings" pitchFamily="2" charset="2"/>
              </a:rPr>
              <a:t>  Les sommets sont arrondis à cause du vent.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1600" dirty="0" smtClean="0">
                <a:latin typeface="Candy Round BTN" pitchFamily="34" charset="0"/>
                <a:sym typeface="Wingdings" pitchFamily="2" charset="2"/>
              </a:rPr>
              <a:t>Il y a moins de neige.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1600" dirty="0" smtClean="0">
                <a:latin typeface="Candy Round BTN" pitchFamily="34" charset="0"/>
                <a:sym typeface="Wingdings" pitchFamily="2" charset="2"/>
              </a:rPr>
              <a:t>Les sommets sont moins hauts (2000 m maximum).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1600" dirty="0" smtClean="0">
                <a:latin typeface="Candy Round BTN" pitchFamily="34" charset="0"/>
                <a:sym typeface="Wingdings" pitchFamily="2" charset="2"/>
              </a:rPr>
              <a:t>Il y a des aussi des alpages. 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1600" dirty="0" smtClean="0">
                <a:latin typeface="Candy Round BTN" pitchFamily="34" charset="0"/>
                <a:sym typeface="Wingdings" pitchFamily="2" charset="2"/>
              </a:rPr>
              <a:t>Des pentes douces avec peu de rochers et plus de forets.</a:t>
            </a:r>
            <a:endParaRPr lang="fr-FR" sz="1600" dirty="0">
              <a:latin typeface="Candy Round BTN" pitchFamily="34" charset="0"/>
            </a:endParaRPr>
          </a:p>
          <a:p>
            <a:pPr algn="just"/>
            <a:endParaRPr lang="fr-FR" sz="2000" dirty="0" smtClean="0">
              <a:latin typeface="Candy Round BTN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4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944562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hicken Butt" pitchFamily="2" charset="0"/>
              </a:rPr>
              <a:t>L’étagement en montagne</a:t>
            </a:r>
            <a:endParaRPr lang="fr-FR" dirty="0">
              <a:solidFill>
                <a:srgbClr val="C00000"/>
              </a:solidFill>
              <a:latin typeface="Chicken Butt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6464" cy="352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82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Village (en jaune)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495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les ronds, place les numéros correspondants aux différents étages d’une montagne.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95600" y="540173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. Forets (en marrons)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57800" y="53847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 cultures(en vert)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38200" y="579486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. Alpages (vert)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71800" y="579486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5. Rochers (gris)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57800" y="579852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r>
              <a:rPr lang="fr-FR" dirty="0" smtClean="0"/>
              <a:t>. Neiges éternelles(gris)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8153400" y="914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924800" y="457200"/>
            <a:ext cx="98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Altitude en mètres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07267" y="3996267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3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4600" y="1295400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921001" y="2133600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14134" y="1600200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996266" y="2222269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19600" y="2667000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2480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2</a:t>
            </a:r>
            <a:r>
              <a:rPr lang="fr-FR" sz="4000" b="1" u="sng" dirty="0" smtClean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. </a:t>
            </a:r>
            <a:r>
              <a:rPr lang="fr-FR" sz="4000" b="1" u="sng" dirty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Les </a:t>
            </a:r>
            <a:r>
              <a:rPr lang="fr-FR" sz="4000" b="1" u="sng" dirty="0" smtClean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paysages de montagne</a:t>
            </a:r>
            <a:endParaRPr lang="fr-FR" sz="4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   </a:t>
            </a:r>
            <a:r>
              <a:rPr lang="fr-FR" b="1" u="sng" dirty="0" smtClean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a</a:t>
            </a:r>
            <a:r>
              <a:rPr lang="fr-FR" sz="4000" b="1" u="sng" dirty="0" smtClean="0">
                <a:uFill>
                  <a:solidFill>
                    <a:srgbClr val="C00000"/>
                  </a:solidFill>
                </a:uFill>
                <a:latin typeface="Lucida Handwriting" pitchFamily="66" charset="0"/>
              </a:rPr>
              <a:t>. Les paysages  naturels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" y="236220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  <a:p>
            <a:pPr algn="just"/>
            <a:r>
              <a:rPr lang="fr-FR" sz="2400" dirty="0">
                <a:latin typeface="Lucida Handwriting" pitchFamily="66" charset="0"/>
              </a:rPr>
              <a:t>On distingue deux grands types de paysages de montagne : </a:t>
            </a:r>
          </a:p>
          <a:p>
            <a:pPr algn="just"/>
            <a:r>
              <a:rPr lang="fr-FR" sz="2400" b="1" dirty="0">
                <a:latin typeface="Lucida Handwriting" pitchFamily="66" charset="0"/>
                <a:sym typeface="Wingdings"/>
              </a:rPr>
              <a:t></a:t>
            </a:r>
            <a:r>
              <a:rPr lang="fr-FR" sz="2400" b="1" dirty="0">
                <a:latin typeface="Lucida Handwriting" pitchFamily="66" charset="0"/>
              </a:rPr>
              <a:t> Les </a:t>
            </a:r>
            <a:r>
              <a:rPr lang="fr-FR" sz="2400" b="1" u="sng" dirty="0">
                <a:solidFill>
                  <a:srgbClr val="C00000"/>
                </a:solidFill>
                <a:latin typeface="Lucida Handwriting" pitchFamily="66" charset="0"/>
              </a:rPr>
              <a:t>montagnes jeunes </a:t>
            </a:r>
            <a:r>
              <a:rPr lang="fr-FR" sz="2400" dirty="0">
                <a:latin typeface="Lucida Handwriting" pitchFamily="66" charset="0"/>
              </a:rPr>
              <a:t>avec des pentes raides, de hautes altitudes (hauteur par rapport au niveau de la mer), des sommets pointus et parfois enneigés toute l’année (Alpes, Pyrénées, Corse)</a:t>
            </a:r>
          </a:p>
          <a:p>
            <a:pPr algn="just"/>
            <a:r>
              <a:rPr lang="fr-FR" sz="2400" b="1" dirty="0">
                <a:latin typeface="Lucida Handwriting" pitchFamily="66" charset="0"/>
                <a:sym typeface="Wingdings"/>
              </a:rPr>
              <a:t></a:t>
            </a:r>
            <a:r>
              <a:rPr lang="fr-FR" sz="2400" b="1" dirty="0">
                <a:latin typeface="Lucida Handwriting" pitchFamily="66" charset="0"/>
              </a:rPr>
              <a:t> Les </a:t>
            </a:r>
            <a:r>
              <a:rPr lang="fr-FR" sz="2400" b="1" u="sng" dirty="0">
                <a:solidFill>
                  <a:srgbClr val="C00000"/>
                </a:solidFill>
                <a:latin typeface="Lucida Handwriting" pitchFamily="66" charset="0"/>
              </a:rPr>
              <a:t>montagnes anciennes</a:t>
            </a:r>
            <a:r>
              <a:rPr lang="fr-FR" sz="2400" b="1" dirty="0">
                <a:solidFill>
                  <a:srgbClr val="C00000"/>
                </a:solidFill>
                <a:latin typeface="Lucida Handwriting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Lucida Handwriting" pitchFamily="66" charset="0"/>
              </a:rPr>
              <a:t> </a:t>
            </a:r>
            <a:r>
              <a:rPr lang="fr-FR" sz="2400" dirty="0">
                <a:latin typeface="Lucida Handwriting" pitchFamily="66" charset="0"/>
              </a:rPr>
              <a:t>avec des pentes plus douces, une altitude moins levée, des sommets arrondis (Massif central et Vosges)</a:t>
            </a:r>
          </a:p>
        </p:txBody>
      </p:sp>
    </p:spTree>
    <p:extLst>
      <p:ext uri="{BB962C8B-B14F-4D97-AF65-F5344CB8AC3E}">
        <p14:creationId xmlns="" xmlns:p14="http://schemas.microsoft.com/office/powerpoint/2010/main" val="37469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326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Couture</vt:lpstr>
      <vt:lpstr>Les Paysages de montagne</vt:lpstr>
      <vt:lpstr>Le massif alpin</vt:lpstr>
      <vt:lpstr>Le massif des pyrenees</vt:lpstr>
      <vt:lpstr>Les Monts du Jura</vt:lpstr>
      <vt:lpstr>Le Massif des Vosges</vt:lpstr>
      <vt:lpstr>Comment différencier les montagnes ? </vt:lpstr>
      <vt:lpstr>L’étagement en montagne</vt:lpstr>
      <vt:lpstr>2. Les paysages de montagne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Paysages de montagne</dc:title>
  <dc:creator>romain</dc:creator>
  <cp:lastModifiedBy>Yohan LANDRY</cp:lastModifiedBy>
  <cp:revision>12</cp:revision>
  <dcterms:created xsi:type="dcterms:W3CDTF">2006-08-16T00:00:00Z</dcterms:created>
  <dcterms:modified xsi:type="dcterms:W3CDTF">2020-02-25T10:43:00Z</dcterms:modified>
</cp:coreProperties>
</file>