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300" r:id="rId3"/>
    <p:sldId id="288" r:id="rId4"/>
    <p:sldId id="290" r:id="rId5"/>
    <p:sldId id="291" r:id="rId6"/>
    <p:sldId id="292" r:id="rId7"/>
    <p:sldId id="293" r:id="rId8"/>
    <p:sldId id="294" r:id="rId9"/>
    <p:sldId id="284" r:id="rId10"/>
    <p:sldId id="286" r:id="rId11"/>
    <p:sldId id="295" r:id="rId12"/>
    <p:sldId id="298" r:id="rId13"/>
    <p:sldId id="299" r:id="rId14"/>
  </p:sldIdLst>
  <p:sldSz cx="6858000" cy="9906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69" autoAdjust="0"/>
    <p:restoredTop sz="99113" autoAdjust="0"/>
  </p:normalViewPr>
  <p:slideViewPr>
    <p:cSldViewPr snapToGrid="0" snapToObjects="1" showGuides="1">
      <p:cViewPr>
        <p:scale>
          <a:sx n="82" d="100"/>
          <a:sy n="82" d="100"/>
        </p:scale>
        <p:origin x="-1692" y="894"/>
      </p:cViewPr>
      <p:guideLst>
        <p:guide orient="horz" pos="3124"/>
        <p:guide pos="2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842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3715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999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27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910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82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1840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7895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1398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5552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5016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1EA2-2354-5E4A-8D37-58BEBFEF9821}" type="datetimeFigureOut">
              <a:rPr lang="fr-FR" smtClean="0"/>
              <a:pPr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1129-F737-6D41-A57B-DDD4E2F98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660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bing.com/images/search?q=images+chenilles&amp;id=FA286D9F8C124C78AB104DE12AE9D06210972A90&amp;FORM=IQFRB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2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hyperlink" Target="https://www.bing.com/images/search?q=images+poisson+dorade&amp;id=2E58601741F78A3ACDE9D506C66369957359EF3D&amp;FORM=IQFRB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www.bing.com/images/search?q=images+salade+verte&amp;id=BEE29C1B8D1E3CB3523DC37077A8E4D08C76716A&amp;FORM=IQFRBA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hyperlink" Target="https://www.bing.com/images/search?q=images+gar%c3%a7ons&amp;id=BACCACEBF4C5032342A35030C2B6333515F94339&amp;FORM=IQFR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openxmlformats.org/officeDocument/2006/relationships/hyperlink" Target="https://www.bing.com/images/search?q=images+rocher&amp;id=7C573E23082C3C927409012F1FD5CD9FF67D1867&amp;FORM=IQFRB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www.bing.com/images/search?q=images+%c3%a9toile+de+mer&amp;id=1A778007135A551F596FAF531723EE87CE604A94&amp;FORM=IQFRBA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search?q=images+cubes&amp;id=C52DC735AA4AE266ABBBB6061FE890A6EFFF2BC1&amp;FORM=IQFRBA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133" y="67733"/>
            <a:ext cx="1952731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>
              <a:tabLst>
                <a:tab pos="355600" algn="l"/>
              </a:tabLst>
            </a:pPr>
            <a:r>
              <a:rPr lang="fr-FR" sz="2400" dirty="0" smtClean="0">
                <a:cs typeface="Cursivestandard"/>
              </a:rPr>
              <a:t>[</a:t>
            </a:r>
            <a:r>
              <a:rPr lang="fr-FR" sz="2400" dirty="0">
                <a:cs typeface="Cursivestandard"/>
              </a:rPr>
              <a:t>∫</a:t>
            </a:r>
            <a:r>
              <a:rPr lang="fr-FR" sz="2400" dirty="0" smtClean="0">
                <a:cs typeface="Cursivestandard"/>
              </a:rPr>
              <a:t>]</a:t>
            </a:r>
            <a:endParaRPr lang="fr-FR" sz="2400" dirty="0">
              <a:cs typeface="Cursivestandard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50505" y="67733"/>
            <a:ext cx="2556000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4400" b="1" dirty="0" err="1" smtClean="0">
                <a:solidFill>
                  <a:srgbClr val="008000"/>
                </a:solidFill>
                <a:latin typeface="Script Ecole 2"/>
                <a:cs typeface="Script Ecole 2"/>
              </a:rPr>
              <a:t>ch</a:t>
            </a:r>
            <a:r>
              <a:rPr lang="fr-FR" sz="44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 </a:t>
            </a:r>
            <a:r>
              <a:rPr lang="fr-FR" sz="4400" b="1" dirty="0" smtClean="0">
                <a:solidFill>
                  <a:srgbClr val="008000"/>
                </a:solidFill>
                <a:latin typeface="Cursivestandard"/>
                <a:cs typeface="Cursivestandard"/>
              </a:rPr>
              <a:t> </a:t>
            </a:r>
            <a:r>
              <a:rPr lang="fr-FR" sz="4400" b="1" dirty="0" err="1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ch</a:t>
            </a:r>
            <a:endParaRPr lang="fr-FR" sz="4400" b="1" dirty="0">
              <a:solidFill>
                <a:srgbClr val="008000"/>
              </a:solidFill>
              <a:latin typeface="CrayonL" pitchFamily="2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758267" y="67734"/>
            <a:ext cx="2040466" cy="829734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2400" dirty="0" smtClean="0">
                <a:solidFill>
                  <a:srgbClr val="008000"/>
                </a:solidFill>
              </a:rPr>
              <a:t>ch</a:t>
            </a:r>
            <a:r>
              <a:rPr lang="fr-FR" sz="2400" dirty="0" smtClean="0"/>
              <a:t>enille</a:t>
            </a:r>
          </a:p>
          <a:p>
            <a:pPr algn="r"/>
            <a:r>
              <a:rPr lang="fr-FR" sz="2400" dirty="0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ch</a:t>
            </a:r>
            <a:r>
              <a:rPr lang="fr-FR" sz="2400" dirty="0" smtClean="0">
                <a:solidFill>
                  <a:schemeClr val="tx1"/>
                </a:solidFill>
                <a:latin typeface="CrayonL" pitchFamily="2" charset="0"/>
                <a:cs typeface="Cursivestandard"/>
              </a:rPr>
              <a:t>enille</a:t>
            </a:r>
            <a:endParaRPr lang="fr-FR" sz="2400" dirty="0">
              <a:solidFill>
                <a:schemeClr val="tx1"/>
              </a:solidFill>
              <a:latin typeface="CrayonL" pitchFamily="2" charset="0"/>
              <a:cs typeface="Cursivestandard"/>
            </a:endParaRP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8085869"/>
              </p:ext>
            </p:extLst>
          </p:nvPr>
        </p:nvGraphicFramePr>
        <p:xfrm>
          <a:off x="93133" y="999068"/>
          <a:ext cx="6705600" cy="4684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4067"/>
                <a:gridCol w="2531533"/>
              </a:tblGrid>
              <a:tr h="229071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syllabes et des mots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8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20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2400" b="1" u="none" kern="1200" dirty="0" err="1" smtClean="0">
                          <a:solidFill>
                            <a:srgbClr val="008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ch</a:t>
                      </a:r>
                      <a:endParaRPr lang="fr-FR" sz="1800" u="sng" kern="1200" dirty="0" smtClean="0">
                        <a:solidFill>
                          <a:srgbClr val="008000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8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 nouveaux mots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chasse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– un chapitre</a:t>
                      </a:r>
                      <a:endParaRPr lang="fr-FR" sz="18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chipi</a:t>
                      </a:r>
                      <a:r>
                        <a:rPr lang="fr-FR" sz="18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  <a:r>
                        <a:rPr lang="fr-FR" sz="1800" u="none" kern="1200" baseline="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8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-</a:t>
                      </a: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vache </a:t>
                      </a:r>
                      <a:endParaRPr lang="fr-FR" sz="1800" u="none" kern="1200" baseline="0" dirty="0" smtClean="0">
                        <a:solidFill>
                          <a:srgbClr val="000000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peluche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est moustachu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cheval – la ruche</a:t>
                      </a:r>
                      <a:endParaRPr lang="fr-FR" sz="1800" u="none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je chuchote</a:t>
                      </a:r>
                      <a:endParaRPr lang="fr-FR" sz="18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</a:tr>
              <a:tr h="639611"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m’entraîne à lire des syllabes :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chi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che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cho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chu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cha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ché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chou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cha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chi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cho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che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chu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1143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phrases 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Malo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a mis dans son sac des chips et du chocolat.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Chez Jules, il y a un petit chat roux.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a le bout des pattes blanches et de fines moustaches.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se lèche les babines. A-t-il bu le bol de chocolat de Jules?</a:t>
                      </a:r>
                      <a:endParaRPr lang="fr-FR" sz="16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167639" y="296116"/>
            <a:ext cx="285729" cy="38545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452972"/>
            <a:ext cx="325510" cy="228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08082" y="1185336"/>
            <a:ext cx="3019239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FF0000"/>
                </a:solidFill>
                <a:latin typeface="Script Ecole 2"/>
                <a:cs typeface="Script Ecole 2"/>
              </a:rPr>
              <a:t>a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cha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un cha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Script Ecole 2"/>
                <a:cs typeface="Script Ecole 2"/>
                <a:sym typeface="Wingdings"/>
              </a:rPr>
              <a:t>t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FF0000"/>
                </a:solidFill>
                <a:latin typeface="Script Ecole 2"/>
                <a:cs typeface="Script Ecole 2"/>
              </a:rPr>
              <a:t>i 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chi → une machine</a:t>
            </a:r>
            <a:endParaRPr lang="fr-FR" dirty="0" smtClean="0">
              <a:solidFill>
                <a:srgbClr val="A6A6A6"/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FF0000"/>
                </a:solidFill>
                <a:latin typeface="Script Ecole 2"/>
                <a:cs typeface="Script Ecole 2"/>
              </a:rPr>
              <a:t>o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cho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→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du chocola</a:t>
            </a:r>
            <a:r>
              <a:rPr lang="fr-FR" dirty="0" smtClean="0">
                <a:solidFill>
                  <a:srgbClr val="7F7F7F"/>
                </a:solidFill>
                <a:latin typeface="Script Ecole 2"/>
                <a:cs typeface="Script Ecole 2"/>
                <a:sym typeface="Wingdings"/>
              </a:rPr>
              <a:t>t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FF0000"/>
                </a:solidFill>
                <a:latin typeface="Script Ecole 2"/>
                <a:cs typeface="Script Ecole 2"/>
              </a:rPr>
              <a:t>u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chu → un parachute</a:t>
            </a:r>
            <a:endParaRPr lang="fr-FR" dirty="0">
              <a:solidFill>
                <a:srgbClr val="A6A6A6"/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 err="1">
                <a:solidFill>
                  <a:srgbClr val="FF0000"/>
                </a:solidFill>
                <a:latin typeface="Script Ecole 2"/>
                <a:cs typeface="Script Ecole 2"/>
              </a:rPr>
              <a:t>é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ché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→ le marché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FF0000"/>
                </a:solidFill>
                <a:latin typeface="Script Ecole 2"/>
                <a:cs typeface="Script Ecole 2"/>
              </a:rPr>
              <a:t>ou</a:t>
            </a:r>
            <a:r>
              <a:rPr lang="fr-FR" dirty="0">
                <a:latin typeface="Script Ecole 2"/>
                <a:cs typeface="Script Ecole 2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chou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un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chou</a:t>
            </a:r>
            <a:endParaRPr lang="fr-FR" dirty="0">
              <a:latin typeface="Script Ecole 2"/>
              <a:cs typeface="Script Ecole 2"/>
              <a:sym typeface="Wingdings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622708" y="1418163"/>
            <a:ext cx="371273" cy="89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27647" y="1778000"/>
            <a:ext cx="366334" cy="53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22708" y="2133600"/>
            <a:ext cx="371273" cy="177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627647" y="2311400"/>
            <a:ext cx="366334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22708" y="2311400"/>
            <a:ext cx="371273" cy="44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>
            <a:off x="627647" y="2311400"/>
            <a:ext cx="387098" cy="812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Image 32" descr="C:\Users\Catherine\Documents\CP\7 Lecture Pilotis\Gestes BM Pilotis\c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85" y="104279"/>
            <a:ext cx="688978" cy="76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Résultat d’image pour Images chenille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8267" y="164325"/>
            <a:ext cx="829090" cy="577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671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33500" y="177800"/>
            <a:ext cx="1952731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>
              <a:tabLst>
                <a:tab pos="355600" algn="l"/>
              </a:tabLst>
            </a:pPr>
            <a:r>
              <a:rPr lang="fr-FR" sz="2400" dirty="0" smtClean="0">
                <a:cs typeface="Cursivestandard"/>
              </a:rPr>
              <a:t>[</a:t>
            </a:r>
            <a:r>
              <a:rPr lang="fr-FR" sz="2400" dirty="0">
                <a:cs typeface="Cursivestandard"/>
              </a:rPr>
              <a:t>Ɛ</a:t>
            </a:r>
            <a:r>
              <a:rPr lang="fr-FR" sz="2400" dirty="0" smtClean="0">
                <a:cs typeface="Cursivestandard"/>
              </a:rPr>
              <a:t>]</a:t>
            </a:r>
            <a:endParaRPr lang="fr-FR" sz="2400" dirty="0">
              <a:cs typeface="Cursivestandar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0872" y="177800"/>
            <a:ext cx="2556000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4400" b="1" dirty="0" smtClean="0">
                <a:solidFill>
                  <a:srgbClr val="FF0000"/>
                </a:solidFill>
                <a:latin typeface="Script Ecole 2"/>
                <a:cs typeface="Script Ecole 2"/>
              </a:rPr>
              <a:t> è</a:t>
            </a:r>
            <a:r>
              <a:rPr lang="fr-FR" sz="4400" b="1" dirty="0" smtClean="0">
                <a:solidFill>
                  <a:srgbClr val="FF0000"/>
                </a:solidFill>
                <a:latin typeface="Cursivestandard"/>
                <a:cs typeface="Cursivestandard"/>
              </a:rPr>
              <a:t>   </a:t>
            </a:r>
            <a:r>
              <a:rPr lang="fr-FR" sz="4400" b="1" dirty="0" smtClean="0">
                <a:solidFill>
                  <a:srgbClr val="FF0000"/>
                </a:solidFill>
                <a:latin typeface="Script Ecole 2"/>
                <a:cs typeface="Script Ecole 2"/>
              </a:rPr>
              <a:t>ê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798634" y="177801"/>
            <a:ext cx="2040466" cy="829734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2400" dirty="0" smtClean="0"/>
              <a:t>sir</a:t>
            </a:r>
            <a:r>
              <a:rPr lang="fr-FR" sz="2400" dirty="0" smtClean="0">
                <a:solidFill>
                  <a:srgbClr val="FF0000"/>
                </a:solidFill>
              </a:rPr>
              <a:t>è</a:t>
            </a:r>
            <a:r>
              <a:rPr lang="fr-FR" sz="2400" dirty="0" smtClean="0"/>
              <a:t>ne</a:t>
            </a:r>
          </a:p>
          <a:p>
            <a:pPr algn="r"/>
            <a:r>
              <a:rPr lang="fr-FR" sz="2400" dirty="0" smtClean="0"/>
              <a:t>t</a:t>
            </a:r>
            <a:r>
              <a:rPr lang="fr-FR" sz="2400" dirty="0" smtClean="0">
                <a:solidFill>
                  <a:srgbClr val="FF0000"/>
                </a:solidFill>
              </a:rPr>
              <a:t>ê</a:t>
            </a:r>
            <a:r>
              <a:rPr lang="fr-FR" sz="2400" dirty="0" smtClean="0"/>
              <a:t>te</a:t>
            </a:r>
          </a:p>
        </p:txBody>
      </p: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1857801"/>
              </p:ext>
            </p:extLst>
          </p:nvPr>
        </p:nvGraphicFramePr>
        <p:xfrm>
          <a:off x="133500" y="1109135"/>
          <a:ext cx="6546700" cy="8339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146"/>
                <a:gridCol w="2347554"/>
              </a:tblGrid>
              <a:tr h="21696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syllabes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et des mots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8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6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8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8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lis d’autres mots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poème – la mère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même– je rêve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forêt – le frère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hélicoptère-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la fête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– un zèbre</a:t>
                      </a:r>
                      <a:endParaRPr lang="fr-FR" sz="18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elle est prête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crêpe</a:t>
                      </a:r>
                      <a:endParaRPr lang="fr-FR" sz="18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</a:tr>
              <a:tr h="679401"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m’entraine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à lire des syllabes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 :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lè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rè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tè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pè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mè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fè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bè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sê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vê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chê</a:t>
                      </a: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bè</a:t>
                      </a:r>
                      <a:r>
                        <a:rPr lang="fr-F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lè</a:t>
                      </a:r>
                      <a:r>
                        <a:rPr lang="fr-F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fè</a:t>
                      </a:r>
                      <a:r>
                        <a:rPr lang="fr-F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rè</a:t>
                      </a:r>
                      <a:r>
                        <a:rPr lang="fr-F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vê</a:t>
                      </a:r>
                      <a:r>
                        <a:rPr lang="fr-F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mê</a:t>
                      </a:r>
                      <a:r>
                        <a:rPr lang="fr-F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</a:t>
                      </a:r>
                      <a:endParaRPr lang="fr-FR" sz="800" b="1" kern="1200" baseline="0" dirty="0" smtClean="0">
                        <a:solidFill>
                          <a:schemeClr val="tx1"/>
                        </a:solidFill>
                        <a:effectLst/>
                        <a:latin typeface="CrayonL" pitchFamily="2" charset="0"/>
                        <a:ea typeface="+mn-ea"/>
                        <a:cs typeface="Cursivestandard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800" b="1" kern="1200" baseline="0" dirty="0" smtClean="0">
                        <a:solidFill>
                          <a:schemeClr val="tx1"/>
                        </a:solidFill>
                        <a:effectLst/>
                        <a:latin typeface="CrayonL" pitchFamily="2" charset="0"/>
                        <a:ea typeface="+mn-ea"/>
                        <a:cs typeface="Cursivestandard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m’entraine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à lire des syllabes et des mots en faisant attention aux accents: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Cé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rê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zè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ré    </a:t>
                      </a:r>
                      <a:r>
                        <a:rPr lang="fr-F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cè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pè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mère     le rêve     le zèbre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le père    le frère    le bébé     la pêche    une épée     même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sévère     l’élève     une crêpe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09485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phrases 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un beau poème sur les bêtes de la forêt.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Je lis un texte: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la fête à l’école. Jules est avec ses amis.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Ils ont préparé de la pâte à crêpes.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Après, la mère de Samira a fait cuire les crêpes dans une poêle.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Confiture de pêche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ou sucre pour mettre dessus?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Jules les préfère avec du cacao et un peu de crème.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« C’est très bon! » dit-il.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208006" y="406183"/>
            <a:ext cx="285729" cy="38545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231239" y="563039"/>
            <a:ext cx="325510" cy="228600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87898" y="1466851"/>
            <a:ext cx="371127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3366FF"/>
                </a:solidFill>
                <a:latin typeface="Script Ecole 2"/>
                <a:cs typeface="Script Ecole 2"/>
              </a:rPr>
              <a:t>p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b="1" dirty="0">
                <a:solidFill>
                  <a:srgbClr val="FF0000"/>
                </a:solidFill>
                <a:latin typeface="Script Ecole 2"/>
                <a:cs typeface="Script Ecole 2"/>
                <a:sym typeface="Wingdings"/>
              </a:rPr>
              <a:t>è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→ </a:t>
            </a:r>
            <a:r>
              <a:rPr lang="fr-FR" dirty="0" err="1">
                <a:latin typeface="Script Ecole 2"/>
                <a:cs typeface="Script Ecole 2"/>
                <a:sym typeface="Wingdings"/>
              </a:rPr>
              <a:t>p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è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le père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3366FF"/>
                </a:solidFill>
                <a:latin typeface="Script Ecole 2"/>
                <a:cs typeface="Script Ecole 2"/>
              </a:rPr>
              <a:t>l</a:t>
            </a:r>
            <a:r>
              <a:rPr lang="fr-FR" dirty="0" smtClean="0">
                <a:solidFill>
                  <a:srgbClr val="FF0000"/>
                </a:solidFill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b="1" dirty="0" err="1">
                <a:solidFill>
                  <a:srgbClr val="FF0000"/>
                </a:solidFill>
                <a:latin typeface="Script Ecole 2"/>
                <a:cs typeface="Script Ecole 2"/>
                <a:sym typeface="Wingdings"/>
              </a:rPr>
              <a:t>è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>
                <a:latin typeface="Script Ecole 2"/>
                <a:cs typeface="Script Ecole 2"/>
                <a:sym typeface="Wingdings"/>
              </a:rPr>
              <a:t>l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è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la colère, les élèves</a:t>
            </a:r>
            <a:endParaRPr lang="fr-FR" dirty="0" smtClean="0">
              <a:solidFill>
                <a:srgbClr val="A6A6A6"/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3366FF"/>
                </a:solidFill>
                <a:latin typeface="Script Ecole 2"/>
                <a:cs typeface="Script Ecole 2"/>
              </a:rPr>
              <a:t>r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b="1" dirty="0" err="1">
                <a:solidFill>
                  <a:srgbClr val="FF0000"/>
                </a:solidFill>
                <a:latin typeface="Script Ecole 2"/>
                <a:cs typeface="Script Ecole 2"/>
                <a:sym typeface="Wingdings"/>
              </a:rPr>
              <a:t>è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>
                <a:latin typeface="Script Ecole 2"/>
                <a:cs typeface="Script Ecole 2"/>
                <a:sym typeface="Wingdings"/>
              </a:rPr>
              <a:t>r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è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→ elle arrête, la crème</a:t>
            </a:r>
            <a:endParaRPr lang="fr-FR" dirty="0" smtClean="0">
              <a:solidFill>
                <a:srgbClr val="7F7F7F"/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3366FF"/>
                </a:solidFill>
                <a:latin typeface="Script Ecole 2"/>
                <a:cs typeface="Script Ecole 2"/>
              </a:rPr>
              <a:t>n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b="1" dirty="0" err="1" smtClean="0">
                <a:solidFill>
                  <a:srgbClr val="FF0000"/>
                </a:solidFill>
                <a:latin typeface="Script Ecole 2"/>
                <a:cs typeface="Script Ecole 2"/>
                <a:sym typeface="Wingdings"/>
              </a:rPr>
              <a:t>ê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>
                <a:latin typeface="Script Ecole 2"/>
                <a:cs typeface="Script Ecole 2"/>
                <a:sym typeface="Wingdings"/>
              </a:rPr>
              <a:t>n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ê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la fenêtre</a:t>
            </a:r>
            <a:endParaRPr lang="fr-FR" dirty="0">
              <a:solidFill>
                <a:srgbClr val="7F7F7F"/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3366FF"/>
                </a:solidFill>
                <a:latin typeface="Script Ecole 2"/>
                <a:cs typeface="Script Ecole 2"/>
              </a:rPr>
              <a:t>b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b="1" dirty="0" err="1" smtClean="0">
                <a:solidFill>
                  <a:srgbClr val="FF0000"/>
                </a:solidFill>
                <a:latin typeface="Script Ecole 2"/>
                <a:cs typeface="Script Ecole 2"/>
                <a:sym typeface="Wingdings"/>
              </a:rPr>
              <a:t>ê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bê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une bête</a:t>
            </a:r>
            <a:endParaRPr lang="fr-FR" dirty="0">
              <a:solidFill>
                <a:srgbClr val="7F7F7F"/>
              </a:solidFill>
              <a:latin typeface="Script Ecole 2"/>
              <a:cs typeface="Script Ecole 2"/>
              <a:sym typeface="Wingdings"/>
            </a:endParaRPr>
          </a:p>
        </p:txBody>
      </p:sp>
      <p:pic>
        <p:nvPicPr>
          <p:cNvPr id="44" name="Image 43" descr="C:\Users\Catherine\Documents\CP\7 Lecture\1 Pilotis\Gestes BM Pilotis\è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56" y="241478"/>
            <a:ext cx="619174" cy="71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22" b="99078" l="4721" r="93133"/>
                    </a14:imgEffect>
                  </a14:imgLayer>
                </a14:imgProps>
              </a:ext>
            </a:extLst>
          </a:blip>
          <a:srcRect l="11630" r="12253"/>
          <a:stretch/>
        </p:blipFill>
        <p:spPr>
          <a:xfrm>
            <a:off x="5426878" y="216452"/>
            <a:ext cx="328489" cy="401915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6"/>
          <a:srcRect l="68508" t="17828" b="6640"/>
          <a:stretch/>
        </p:blipFill>
        <p:spPr>
          <a:xfrm>
            <a:off x="5477082" y="618367"/>
            <a:ext cx="298640" cy="338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759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133" y="67732"/>
            <a:ext cx="1952731" cy="922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>
              <a:tabLst>
                <a:tab pos="355600" algn="l"/>
              </a:tabLst>
            </a:pPr>
            <a:r>
              <a:rPr lang="fr-FR" sz="2400" dirty="0">
                <a:cs typeface="Cursivestandard"/>
              </a:rPr>
              <a:t>[</a:t>
            </a:r>
            <a:r>
              <a:rPr lang="fr-FR" sz="2400" dirty="0" err="1">
                <a:cs typeface="Cursivestandard"/>
              </a:rPr>
              <a:t>Ʒ</a:t>
            </a:r>
            <a:r>
              <a:rPr lang="fr-FR" sz="2400" dirty="0">
                <a:cs typeface="Cursivestandard"/>
              </a:rPr>
              <a:t>]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707467" y="296116"/>
            <a:ext cx="2040466" cy="643684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fr-FR" sz="2400" dirty="0" smtClean="0">
                <a:solidFill>
                  <a:srgbClr val="3366FF"/>
                </a:solidFill>
              </a:rPr>
              <a:t>j</a:t>
            </a:r>
            <a:r>
              <a:rPr lang="fr-FR" sz="2400" dirty="0" smtClean="0"/>
              <a:t>upe</a:t>
            </a:r>
            <a:endParaRPr lang="fr-FR" sz="2400" dirty="0"/>
          </a:p>
          <a:p>
            <a:pPr algn="r">
              <a:lnSpc>
                <a:spcPct val="70000"/>
              </a:lnSpc>
            </a:pPr>
            <a:r>
              <a:rPr lang="fr-FR" sz="2400" dirty="0" smtClean="0">
                <a:solidFill>
                  <a:srgbClr val="3366FF"/>
                </a:solidFill>
                <a:latin typeface="CrayonL" pitchFamily="2" charset="0"/>
                <a:cs typeface="Cursivestandard"/>
              </a:rPr>
              <a:t>j</a:t>
            </a:r>
            <a:r>
              <a:rPr lang="fr-FR" sz="2400" dirty="0" smtClean="0">
                <a:latin typeface="CrayonL" pitchFamily="2" charset="0"/>
                <a:cs typeface="Cursivestandard"/>
              </a:rPr>
              <a:t>upe</a:t>
            </a:r>
            <a:endParaRPr lang="fr-FR" sz="2400" dirty="0">
              <a:latin typeface="CrayonL" pitchFamily="2" charset="0"/>
              <a:cs typeface="Cursivestandard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724893"/>
              </p:ext>
            </p:extLst>
          </p:nvPr>
        </p:nvGraphicFramePr>
        <p:xfrm>
          <a:off x="93133" y="2743200"/>
          <a:ext cx="6705600" cy="555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118110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m’entraîne à lire des syllabes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gé   gi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gea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ge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gi</a:t>
                      </a:r>
                      <a:endParaRPr lang="fr-FR" sz="1800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jo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je 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joul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juf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jor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joi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ja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jau 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jen</a:t>
                      </a:r>
                      <a:r>
                        <a:rPr lang="fr-F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je  jau  jeu  </a:t>
                      </a:r>
                      <a:r>
                        <a:rPr lang="fr-FR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jou</a:t>
                      </a:r>
                      <a:endParaRPr lang="fr-FR" sz="2000" b="1" kern="1200" baseline="0" dirty="0" smtClean="0">
                        <a:solidFill>
                          <a:schemeClr val="tx1"/>
                        </a:solidFill>
                        <a:effectLst/>
                        <a:latin typeface="CrayonL" pitchFamily="2" charset="0"/>
                        <a:ea typeface="+mn-ea"/>
                        <a:cs typeface="Cursivestandar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9441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mots</a:t>
                      </a:r>
                      <a:endParaRPr lang="fr-FR" sz="1400" u="sng" kern="1200" baseline="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3731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</a:t>
                      </a:r>
                      <a:r>
                        <a:rPr lang="fr-FR" sz="14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eu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di</a:t>
                      </a:r>
                      <a:endParaRPr lang="fr-FR" sz="1400" u="non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déjà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ju</a:t>
                      </a:r>
                      <a:r>
                        <a:rPr lang="fr-FR" sz="1400" u="non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 juste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</a:t>
                      </a: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bijou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agiter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giboulée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magique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jupe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 j</a:t>
                      </a: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ou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j</a:t>
                      </a: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ou</a:t>
                      </a: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rné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j</a:t>
                      </a: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ou</a:t>
                      </a: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rnal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j</a:t>
                      </a: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oi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 j</a:t>
                      </a: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au</a:t>
                      </a: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cage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gelée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nage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jus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 magi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les  g</a:t>
                      </a: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en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 gelé</a:t>
                      </a:r>
                      <a:endParaRPr lang="fr-FR" sz="1400" u="none" kern="1200" baseline="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les  nuage</a:t>
                      </a:r>
                      <a:r>
                        <a:rPr lang="fr-FR" sz="1400" u="none" kern="1200" baseline="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 </a:t>
                      </a:r>
                      <a:r>
                        <a:rPr lang="fr-FR" sz="14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genou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joie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donjon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joue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jusque</a:t>
                      </a:r>
                      <a:endParaRPr lang="fr-FR" sz="1400" u="none" kern="1200" dirty="0" smtClean="0">
                        <a:solidFill>
                          <a:srgbClr val="000000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 </a:t>
                      </a: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bouge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elle range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 étrang</a:t>
                      </a: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tu  imagine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endParaRPr lang="fr-FR" sz="1400" u="none" kern="1200" baseline="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 b</a:t>
                      </a:r>
                      <a:r>
                        <a:rPr lang="fr-FR" sz="14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ou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gi</a:t>
                      </a:r>
                      <a:r>
                        <a:rPr lang="fr-FR" sz="1400" u="none" kern="1200" baseline="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javelot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j’ai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Janvier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Jules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09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phrases-</a:t>
                      </a:r>
                      <a:r>
                        <a:rPr lang="fr-FR" sz="11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un texte</a:t>
                      </a:r>
                      <a:r>
                        <a:rPr lang="fr-FR" sz="11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 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« J’ai plongé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dans la  piscine et j’ai nagé.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Je me suis  fait mal au genou, dit Lola.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Je ne peux plus faire de judo le jeudi. Il faut rester sage et ne plus bouger, a dit le docteur. Je suis verte de rage! Je ne peux plus monter au deuxième étage pour retrouver Jules et Mathis, les jumeaux. »</a:t>
                      </a:r>
                      <a:endParaRPr lang="fr-FR" sz="1400" u="none" kern="1200" dirty="0" smtClean="0">
                        <a:solidFill>
                          <a:srgbClr val="008000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kern="1200" dirty="0" smtClean="0">
                        <a:solidFill>
                          <a:srgbClr val="008000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baseline="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167639" y="296116"/>
            <a:ext cx="285729" cy="3854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347146"/>
            <a:ext cx="325510" cy="228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990612"/>
            <a:ext cx="325510" cy="228600"/>
          </a:xfrm>
          <a:prstGeom prst="rect">
            <a:avLst/>
          </a:prstGeom>
        </p:spPr>
      </p:pic>
      <p:pic>
        <p:nvPicPr>
          <p:cNvPr id="10" name="Image 9" descr="C:\Users\Catherine\Documents\CP\7 Lecture Pilotis\Gestes BM Pilotis\j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249" y="173564"/>
            <a:ext cx="663489" cy="76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650" y="387236"/>
            <a:ext cx="671688" cy="53850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1503478" y="1902725"/>
            <a:ext cx="3254789" cy="64281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443156" y="1984307"/>
            <a:ext cx="277398" cy="248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443156" y="2224268"/>
            <a:ext cx="277398" cy="234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46981" y="1993705"/>
            <a:ext cx="92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ursivestandard"/>
                <a:cs typeface="Cursivestandard"/>
              </a:rPr>
              <a:t>❗️    </a:t>
            </a:r>
            <a:r>
              <a:rPr lang="fr-FR" sz="1600" dirty="0">
                <a:solidFill>
                  <a:srgbClr val="0000FF"/>
                </a:solidFill>
                <a:latin typeface="Script Ecole 2"/>
                <a:cs typeface="Script Ecole 2"/>
              </a:rPr>
              <a:t>g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443156" y="2226257"/>
            <a:ext cx="277398" cy="6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681756" y="1875366"/>
            <a:ext cx="757013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200" dirty="0" smtClean="0">
                <a:solidFill>
                  <a:srgbClr val="FF0000"/>
                </a:solidFill>
                <a:latin typeface="Script Ecole 2"/>
                <a:cs typeface="Script Ecole 2"/>
              </a:rPr>
              <a:t>a</a:t>
            </a:r>
            <a:r>
              <a:rPr lang="fr-FR" sz="1200" dirty="0" smtClean="0">
                <a:latin typeface="Script Ecole 2"/>
                <a:cs typeface="Script Ecole 2"/>
              </a:rPr>
              <a:t> </a:t>
            </a:r>
            <a:r>
              <a:rPr lang="fr-FR" sz="1200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sz="1200" dirty="0" err="1" smtClean="0">
                <a:latin typeface="Script Ecole 2"/>
                <a:cs typeface="Script Ecole 2"/>
                <a:sym typeface="Wingdings"/>
              </a:rPr>
              <a:t>ga</a:t>
            </a:r>
            <a:r>
              <a:rPr lang="fr-FR" sz="1200" dirty="0" smtClean="0">
                <a:latin typeface="Script Ecole 2"/>
                <a:cs typeface="Script Ecole 2"/>
                <a:sym typeface="Wingdings"/>
              </a:rPr>
              <a:t> </a:t>
            </a:r>
            <a:endParaRPr lang="fr-FR" sz="1200" dirty="0" smtClean="0">
              <a:solidFill>
                <a:schemeClr val="bg1">
                  <a:lumMod val="65000"/>
                </a:schemeClr>
              </a:solidFill>
              <a:latin typeface="Script Ecole 2"/>
              <a:cs typeface="Script Ecole 2"/>
              <a:sym typeface="Wingdings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200" dirty="0" smtClean="0">
                <a:solidFill>
                  <a:srgbClr val="FF0000"/>
                </a:solidFill>
                <a:latin typeface="Script Ecole 2"/>
                <a:cs typeface="Script Ecole 2"/>
              </a:rPr>
              <a:t>o</a:t>
            </a:r>
            <a:r>
              <a:rPr lang="fr-FR" sz="1200" dirty="0" smtClean="0">
                <a:latin typeface="Script Ecole 2"/>
                <a:cs typeface="Script Ecole 2"/>
              </a:rPr>
              <a:t> </a:t>
            </a:r>
            <a:r>
              <a:rPr lang="fr-FR" sz="1200" dirty="0" smtClean="0">
                <a:latin typeface="Script Ecole 2"/>
                <a:cs typeface="Script Ecole 2"/>
                <a:sym typeface="Wingdings"/>
              </a:rPr>
              <a:t>→ go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200" dirty="0" smtClean="0">
                <a:solidFill>
                  <a:srgbClr val="FF0000"/>
                </a:solidFill>
                <a:latin typeface="Script Ecole 2"/>
                <a:cs typeface="Script Ecole 2"/>
              </a:rPr>
              <a:t>u </a:t>
            </a:r>
            <a:r>
              <a:rPr lang="fr-FR" sz="1200" dirty="0" smtClean="0">
                <a:latin typeface="Script Ecole 2"/>
                <a:cs typeface="Script Ecole 2"/>
              </a:rPr>
              <a:t> </a:t>
            </a:r>
            <a:r>
              <a:rPr lang="fr-FR" sz="1200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sz="1200" dirty="0" err="1">
                <a:latin typeface="Script Ecole 2"/>
                <a:cs typeface="Script Ecole 2"/>
                <a:sym typeface="Wingdings"/>
              </a:rPr>
              <a:t>g</a:t>
            </a:r>
            <a:r>
              <a:rPr lang="fr-FR" sz="1200" dirty="0" err="1" smtClean="0">
                <a:latin typeface="Script Ecole 2"/>
                <a:cs typeface="Script Ecole 2"/>
                <a:sym typeface="Wingdings"/>
              </a:rPr>
              <a:t>u</a:t>
            </a:r>
            <a:r>
              <a:rPr lang="fr-FR" sz="1200" dirty="0" smtClean="0">
                <a:latin typeface="Script Ecole 2"/>
                <a:cs typeface="Script Ecole 2"/>
                <a:sym typeface="Wingdings"/>
              </a:rPr>
              <a:t> </a:t>
            </a:r>
            <a:endParaRPr lang="fr-FR" sz="1200" dirty="0">
              <a:latin typeface="Script Ecole 2"/>
              <a:cs typeface="Script Ecole 2"/>
              <a:sym typeface="Wingding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0505" y="67732"/>
            <a:ext cx="2556000" cy="1656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4400" b="1" dirty="0">
                <a:solidFill>
                  <a:srgbClr val="3366FF"/>
                </a:solidFill>
                <a:latin typeface="Script Ecole 2"/>
                <a:cs typeface="Script Ecole 2"/>
              </a:rPr>
              <a:t>J j </a:t>
            </a:r>
            <a:r>
              <a:rPr lang="fr-FR" sz="44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    </a:t>
            </a:r>
            <a:r>
              <a:rPr lang="fr-FR" sz="4400" b="1" dirty="0" smtClean="0">
                <a:solidFill>
                  <a:srgbClr val="3366FF"/>
                </a:solidFill>
                <a:latin typeface="CrayonL" pitchFamily="2" charset="0"/>
                <a:cs typeface="Cursivestandard"/>
              </a:rPr>
              <a:t>J j</a:t>
            </a:r>
            <a:endParaRPr lang="fr-FR" sz="4400" b="1" dirty="0" smtClean="0">
              <a:solidFill>
                <a:srgbClr val="3366FF"/>
              </a:solidFill>
              <a:latin typeface="CrayonL" pitchFamily="2" charset="0"/>
            </a:endParaRPr>
          </a:p>
          <a:p>
            <a:pPr marL="185738" algn="ctr"/>
            <a:r>
              <a:rPr lang="fr-FR" sz="44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G g </a:t>
            </a:r>
            <a:r>
              <a:rPr lang="fr-FR" sz="4400" b="1" dirty="0" smtClean="0">
                <a:solidFill>
                  <a:srgbClr val="3366FF"/>
                </a:solidFill>
                <a:latin typeface="CrayonL" pitchFamily="2" charset="0"/>
                <a:cs typeface="Cursivestandard"/>
              </a:rPr>
              <a:t>G g</a:t>
            </a:r>
            <a:endParaRPr lang="fr-FR" sz="4400" b="1" dirty="0">
              <a:solidFill>
                <a:srgbClr val="3366FF"/>
              </a:solidFill>
              <a:latin typeface="CrayonL" pitchFamily="2" charset="0"/>
            </a:endParaRPr>
          </a:p>
        </p:txBody>
      </p:sp>
      <p:pic>
        <p:nvPicPr>
          <p:cNvPr id="19" name="Image 18" descr="C:\Users\Catherine\Documents\CP\7 Lecture Pilotis\Gestes BM Pilotis\g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72" b="98585" l="11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822" y="1973578"/>
            <a:ext cx="396000" cy="45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7500" r="921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7778" y="2012888"/>
            <a:ext cx="549689" cy="430590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4758267" y="1113371"/>
            <a:ext cx="2040466" cy="789354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FF"/>
                </a:solidFill>
              </a:rPr>
              <a:t>g</a:t>
            </a:r>
            <a:r>
              <a:rPr lang="fr-FR" sz="2400" dirty="0" smtClean="0">
                <a:solidFill>
                  <a:srgbClr val="000000"/>
                </a:solidFill>
              </a:rPr>
              <a:t>irafe</a:t>
            </a:r>
          </a:p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CrayonL" pitchFamily="2" charset="0"/>
                <a:cs typeface="Cursivestandard"/>
              </a:rPr>
              <a:t>g</a:t>
            </a:r>
            <a:r>
              <a:rPr lang="fr-FR" sz="2400" dirty="0" smtClean="0">
                <a:solidFill>
                  <a:srgbClr val="000000"/>
                </a:solidFill>
                <a:latin typeface="CrayonL" pitchFamily="2" charset="0"/>
                <a:cs typeface="Cursivestandard"/>
              </a:rPr>
              <a:t>irafe</a:t>
            </a:r>
            <a:r>
              <a:rPr lang="fr-FR" sz="2400" dirty="0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 </a:t>
            </a:r>
            <a:endParaRPr lang="fr-FR" sz="2400" dirty="0">
              <a:latin typeface="CrayonL" pitchFamily="2" charset="0"/>
              <a:cs typeface="Cursivestandard"/>
            </a:endParaRPr>
          </a:p>
        </p:txBody>
      </p:sp>
      <p:pic>
        <p:nvPicPr>
          <p:cNvPr id="22" name="Image 21"/>
          <p:cNvPicPr>
            <a:picLocks/>
          </p:cNvPicPr>
          <p:nvPr/>
        </p:nvPicPr>
        <p:blipFill rotWithShape="1">
          <a:blip r:embed="rId7"/>
          <a:srcRect l="23422" r="25441"/>
          <a:stretch/>
        </p:blipFill>
        <p:spPr>
          <a:xfrm>
            <a:off x="5166694" y="1219212"/>
            <a:ext cx="396000" cy="576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461446"/>
            <a:ext cx="325510" cy="2286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72050" y="1113371"/>
            <a:ext cx="32551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4758267" y="897468"/>
            <a:ext cx="2040466" cy="829734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2400" dirty="0" smtClean="0"/>
              <a:t>n</a:t>
            </a:r>
            <a:r>
              <a:rPr lang="fr-FR" sz="2400" dirty="0" smtClean="0">
                <a:solidFill>
                  <a:srgbClr val="008000"/>
                </a:solidFill>
              </a:rPr>
              <a:t>ei</a:t>
            </a:r>
            <a:r>
              <a:rPr lang="fr-FR" sz="2400" dirty="0" smtClean="0">
                <a:solidFill>
                  <a:schemeClr val="tx1"/>
                </a:solidFill>
              </a:rPr>
              <a:t>ge</a:t>
            </a:r>
          </a:p>
        </p:txBody>
      </p:sp>
      <p:sp>
        <p:nvSpPr>
          <p:cNvPr id="3" name="Rectangle 2"/>
          <p:cNvSpPr/>
          <p:nvPr/>
        </p:nvSpPr>
        <p:spPr>
          <a:xfrm>
            <a:off x="93133" y="67733"/>
            <a:ext cx="1952731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cs typeface="Cursivestandard"/>
              </a:rPr>
              <a:t> </a:t>
            </a:r>
            <a:r>
              <a:rPr lang="fr-FR" sz="2400" dirty="0" smtClean="0">
                <a:cs typeface="Cursivestandard"/>
              </a:rPr>
              <a:t>    [</a:t>
            </a:r>
            <a:r>
              <a:rPr lang="fr-FR" sz="2400" dirty="0" err="1"/>
              <a:t>ɛ</a:t>
            </a:r>
            <a:r>
              <a:rPr lang="fr-FR" sz="2400" dirty="0">
                <a:cs typeface="Cursivestandard"/>
              </a:rPr>
              <a:t>]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50505" y="482601"/>
            <a:ext cx="2556000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44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ai </a:t>
            </a:r>
            <a:r>
              <a:rPr lang="fr-FR" sz="4400" b="1" dirty="0" smtClean="0">
                <a:solidFill>
                  <a:srgbClr val="008000"/>
                </a:solidFill>
                <a:latin typeface="Cursivestandard"/>
                <a:cs typeface="Cursivestandard"/>
              </a:rPr>
              <a:t> </a:t>
            </a:r>
            <a:r>
              <a:rPr lang="fr-FR" sz="4400" b="1" dirty="0" err="1" smtClean="0">
                <a:solidFill>
                  <a:srgbClr val="008000"/>
                </a:solidFill>
                <a:latin typeface="Cursivestandard"/>
                <a:cs typeface="Cursivestandard"/>
              </a:rPr>
              <a:t>ei</a:t>
            </a:r>
            <a:endParaRPr lang="fr-FR" sz="4400" b="1" dirty="0">
              <a:solidFill>
                <a:srgbClr val="008000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758267" y="67734"/>
            <a:ext cx="2040466" cy="829734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2400" dirty="0" smtClean="0"/>
              <a:t>pal</a:t>
            </a:r>
            <a:r>
              <a:rPr lang="fr-FR" sz="2400" dirty="0" smtClean="0">
                <a:solidFill>
                  <a:srgbClr val="008000"/>
                </a:solidFill>
              </a:rPr>
              <a:t>ai</a:t>
            </a:r>
            <a:r>
              <a:rPr lang="fr-FR" sz="2400" dirty="0" smtClean="0">
                <a:solidFill>
                  <a:schemeClr val="tx1"/>
                </a:solidFill>
              </a:rPr>
              <a:t>s</a:t>
            </a: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167639" y="296116"/>
            <a:ext cx="285729" cy="38545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353627" y="783167"/>
            <a:ext cx="325510" cy="228600"/>
          </a:xfrm>
          <a:prstGeom prst="rect">
            <a:avLst/>
          </a:prstGeom>
        </p:spPr>
      </p:pic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137360"/>
              </p:ext>
            </p:extLst>
          </p:nvPr>
        </p:nvGraphicFramePr>
        <p:xfrm>
          <a:off x="93133" y="1769423"/>
          <a:ext cx="6705600" cy="6160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736599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m’entraine à lire des syllabes 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lai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pai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fai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nei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pei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tai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plei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trai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Cursivestandard"/>
                        </a:rPr>
                        <a:t>frei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Cursivestandard"/>
                        </a:rPr>
                        <a:t>  rai  mai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Cursivestandard"/>
                        </a:rPr>
                        <a:t>trei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Cursivestandard"/>
                        </a:rPr>
                        <a:t>  lei</a:t>
                      </a:r>
                      <a:endParaRPr lang="fr-FR" sz="2000" kern="1200" baseline="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4061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de nouveaux mots: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45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vrai</a:t>
                      </a:r>
                      <a:endParaRPr lang="fr-FR" sz="1400" u="non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vraimen</a:t>
                      </a:r>
                      <a:r>
                        <a:rPr lang="fr-FR" sz="1400" u="non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quai</a:t>
                      </a:r>
                      <a:endParaRPr lang="fr-FR" sz="1400" u="non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les affaire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pai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x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saison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neige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reine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mai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jamai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maison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semaine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du lai</a:t>
                      </a:r>
                      <a:r>
                        <a:rPr lang="fr-FR" sz="1400" u="none" kern="1200" baseline="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J’ai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beige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treize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balai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laisse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de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la laine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caisse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j’aime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raison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seize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baleine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allai</a:t>
                      </a:r>
                      <a:r>
                        <a:rPr lang="fr-FR" sz="1400" u="none" kern="1200" baseline="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traineau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ils regardai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ent</a:t>
                      </a:r>
                      <a:endParaRPr lang="fr-FR" sz="1400" u="none" kern="1200" baseline="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a fai</a:t>
                      </a:r>
                      <a:r>
                        <a:rPr lang="fr-FR" sz="1400" u="none" kern="1200" baseline="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je danserai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plein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625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phrases 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« Quan</a:t>
                      </a:r>
                      <a:r>
                        <a:rPr lang="fr-FR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je serai grande, di</a:t>
                      </a:r>
                      <a:r>
                        <a:rPr lang="fr-FR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Lola je serai corsaire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sur un vaisseau. Mon peti</a:t>
                      </a:r>
                      <a:r>
                        <a:rPr lang="fr-FR" sz="18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frère sera mon capitaine, il sonnera le clairon et nous partiron</a:t>
                      </a:r>
                      <a:r>
                        <a:rPr lang="fr-FR" sz="18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Je sauverai les baleine</a:t>
                      </a:r>
                      <a:r>
                        <a:rPr lang="fr-FR" sz="1800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, les sardine</a:t>
                      </a:r>
                      <a:r>
                        <a:rPr lang="fr-FR" sz="1800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et les maquereau</a:t>
                      </a:r>
                      <a:r>
                        <a:rPr lang="fr-FR" sz="1800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x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Je délivrerai la reine des neige</a:t>
                      </a:r>
                      <a:r>
                        <a:rPr lang="fr-FR" sz="1800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. Vrai de vrai! Je suis la plus brave des matelot</a:t>
                      </a:r>
                      <a:r>
                        <a:rPr lang="fr-FR" sz="1800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Mais mon père di</a:t>
                      </a:r>
                      <a:r>
                        <a:rPr lang="fr-FR" sz="1800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que je rêve tro</a:t>
                      </a:r>
                      <a:r>
                        <a:rPr lang="fr-FR" sz="1800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. »</a:t>
                      </a:r>
                      <a:endParaRPr lang="fr-FR" sz="16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Image 22" descr="C:\Users\Catherine\Documents\CP\7 Lecture\1 Pilotis\Gestes BM Pilotis\è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265" y="110313"/>
            <a:ext cx="622521" cy="7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/>
          <a:srcRect b="4056"/>
          <a:stretch/>
        </p:blipFill>
        <p:spPr>
          <a:xfrm>
            <a:off x="4964482" y="110313"/>
            <a:ext cx="656634" cy="755999"/>
          </a:xfrm>
          <a:prstGeom prst="rect">
            <a:avLst/>
          </a:prstGeom>
        </p:spPr>
      </p:pic>
      <p:pic>
        <p:nvPicPr>
          <p:cNvPr id="5122" name="Picture 2" descr="Résultat d’images pour image bonhomme neige"/>
          <p:cNvPicPr>
            <a:picLocks noChangeAspect="1" noChangeArrowheads="1"/>
          </p:cNvPicPr>
          <p:nvPr/>
        </p:nvPicPr>
        <p:blipFill>
          <a:blip r:embed="rId5"/>
          <a:srcRect t="18473" b="3864"/>
          <a:stretch>
            <a:fillRect/>
          </a:stretch>
        </p:blipFill>
        <p:spPr bwMode="auto">
          <a:xfrm>
            <a:off x="4964482" y="1056904"/>
            <a:ext cx="584802" cy="670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592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758267" y="899869"/>
            <a:ext cx="2040466" cy="829734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2400" dirty="0" smtClean="0"/>
              <a:t>P</a:t>
            </a:r>
            <a:r>
              <a:rPr lang="fr-FR" sz="2400" dirty="0" smtClean="0">
                <a:solidFill>
                  <a:srgbClr val="008000"/>
                </a:solidFill>
              </a:rPr>
              <a:t>oin</a:t>
            </a:r>
            <a:r>
              <a:rPr lang="fr-FR" sz="2400" dirty="0" smtClean="0">
                <a:solidFill>
                  <a:schemeClr val="tx1"/>
                </a:solidFill>
              </a:rPr>
              <a:t>g</a:t>
            </a:r>
          </a:p>
          <a:p>
            <a:pPr algn="r"/>
            <a:r>
              <a:rPr lang="fr-FR" sz="2400" dirty="0" smtClean="0">
                <a:solidFill>
                  <a:schemeClr val="tx1"/>
                </a:solidFill>
                <a:latin typeface="CrayonL" pitchFamily="2" charset="0"/>
                <a:cs typeface="Cursivestandard"/>
              </a:rPr>
              <a:t>p</a:t>
            </a:r>
            <a:r>
              <a:rPr lang="fr-FR" sz="2400" dirty="0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oin</a:t>
            </a:r>
            <a:r>
              <a:rPr lang="fr-FR" sz="2400" dirty="0" smtClean="0">
                <a:solidFill>
                  <a:srgbClr val="000000"/>
                </a:solidFill>
                <a:latin typeface="CrayonL" pitchFamily="2" charset="0"/>
                <a:cs typeface="Cursivestandard"/>
              </a:rPr>
              <a:t>g</a:t>
            </a:r>
            <a:endParaRPr lang="fr-FR" sz="2400" dirty="0">
              <a:solidFill>
                <a:srgbClr val="000000"/>
              </a:solidFill>
              <a:latin typeface="CrayonL" pitchFamily="2" charset="0"/>
              <a:cs typeface="Cursivestand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133" y="67733"/>
            <a:ext cx="1952731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cs typeface="Cursivestandard"/>
              </a:rPr>
              <a:t> </a:t>
            </a:r>
            <a:r>
              <a:rPr lang="fr-FR" sz="2400" dirty="0" smtClean="0">
                <a:cs typeface="Cursivestandard"/>
              </a:rPr>
              <a:t>    </a:t>
            </a:r>
            <a:r>
              <a:rPr lang="fr-FR" sz="2400" dirty="0">
                <a:cs typeface="Cursivestandard"/>
              </a:rPr>
              <a:t>[</a:t>
            </a:r>
            <a:r>
              <a:rPr lang="fr-FR" sz="2400" dirty="0" err="1">
                <a:cs typeface="Cursivestandard"/>
              </a:rPr>
              <a:t>w</a:t>
            </a:r>
            <a:r>
              <a:rPr lang="fr-FR" sz="2400" dirty="0" err="1"/>
              <a:t>ɛ</a:t>
            </a:r>
            <a:r>
              <a:rPr lang="fr-FR" sz="2400" dirty="0"/>
              <a:t>̃̃</a:t>
            </a:r>
            <a:r>
              <a:rPr lang="fr-FR" sz="2400" dirty="0">
                <a:cs typeface="Cursivestandard"/>
              </a:rPr>
              <a:t>]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0505" y="67733"/>
            <a:ext cx="2556000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4400" b="1" dirty="0" err="1" smtClean="0">
                <a:solidFill>
                  <a:srgbClr val="008000"/>
                </a:solidFill>
                <a:latin typeface="Script Ecole 2"/>
                <a:cs typeface="Script Ecole 2"/>
              </a:rPr>
              <a:t>oi</a:t>
            </a:r>
            <a:r>
              <a:rPr lang="fr-FR" sz="44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-</a:t>
            </a:r>
            <a:r>
              <a:rPr lang="fr-FR" sz="4400" b="1" dirty="0" err="1" smtClean="0">
                <a:solidFill>
                  <a:srgbClr val="008000"/>
                </a:solidFill>
                <a:latin typeface="Script Ecole 2"/>
                <a:cs typeface="Script Ecole 2"/>
              </a:rPr>
              <a:t>oin</a:t>
            </a:r>
            <a:endParaRPr lang="fr-FR" sz="4400" b="1" dirty="0">
              <a:solidFill>
                <a:srgbClr val="008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8267" y="67734"/>
            <a:ext cx="2040466" cy="829734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2400" dirty="0" smtClean="0">
                <a:solidFill>
                  <a:srgbClr val="008000"/>
                </a:solidFill>
              </a:rPr>
              <a:t>oi</a:t>
            </a:r>
            <a:r>
              <a:rPr lang="fr-FR" sz="2400" dirty="0" smtClean="0">
                <a:solidFill>
                  <a:schemeClr val="tx1"/>
                </a:solidFill>
              </a:rPr>
              <a:t>seau</a:t>
            </a:r>
          </a:p>
          <a:p>
            <a:pPr algn="r"/>
            <a:r>
              <a:rPr lang="fr-FR" sz="2400" dirty="0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oi</a:t>
            </a:r>
            <a:r>
              <a:rPr lang="fr-FR" sz="2400" dirty="0" smtClean="0">
                <a:solidFill>
                  <a:srgbClr val="000000"/>
                </a:solidFill>
                <a:latin typeface="CrayonL" pitchFamily="2" charset="0"/>
                <a:cs typeface="Cursivestandard"/>
              </a:rPr>
              <a:t>seau</a:t>
            </a:r>
            <a:endParaRPr lang="fr-FR" sz="2400" dirty="0">
              <a:solidFill>
                <a:srgbClr val="000000"/>
              </a:solidFill>
              <a:latin typeface="CrayonL" pitchFamily="2" charset="0"/>
              <a:cs typeface="Cursivestandard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167639" y="296116"/>
            <a:ext cx="285729" cy="3854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452972"/>
            <a:ext cx="325510" cy="228600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9593431"/>
              </p:ext>
            </p:extLst>
          </p:nvPr>
        </p:nvGraphicFramePr>
        <p:xfrm>
          <a:off x="25398" y="1802921"/>
          <a:ext cx="6705600" cy="6155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736599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m’entraîne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à lire des syllabes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 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toi   moi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moin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coin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doin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foin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goin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doin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poin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 soin  soi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4061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mots nouveaux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45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l’oi</a:t>
                      </a:r>
                      <a:r>
                        <a:rPr lang="fr-FR" sz="1400" u="non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l’oison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l’oiseau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voile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toile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boisson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moineau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pivoine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pointu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témoin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rejoindre</a:t>
                      </a:r>
                      <a:endParaRPr lang="fr-FR" sz="1400" u="none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pointure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loin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du foin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</a:t>
                      </a: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est coincé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goinfre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elle a besoin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soin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moin</a:t>
                      </a:r>
                      <a:r>
                        <a:rPr lang="fr-FR" sz="1400" u="non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Les joint</a:t>
                      </a:r>
                      <a:r>
                        <a:rPr lang="fr-FR" sz="1400" u="non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pointe</a:t>
                      </a:r>
                      <a:endParaRPr lang="fr-FR" sz="1400" u="non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poin</a:t>
                      </a:r>
                      <a:r>
                        <a:rPr lang="fr-FR" sz="1400" u="non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coin</a:t>
                      </a:r>
                      <a:endParaRPr lang="fr-FR" sz="1400" u="non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625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phrases: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petite oi</a:t>
                      </a:r>
                      <a:r>
                        <a:rPr lang="fr-FR" sz="16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d’Antoine n’est pas loin de la mare.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Elle appelle ses petit</a:t>
                      </a:r>
                      <a:r>
                        <a:rPr lang="fr-FR" sz="1600" u="non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6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Ils sont troi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, troi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petit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oison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« Coin, Coin », di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la maman oi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L’eau est froide. La maman pousse le premier oison.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Plouf ! Il voit son refle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dans l’eau et ba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des patte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« </a:t>
                      </a:r>
                      <a:r>
                        <a:rPr lang="fr-FR" sz="160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Moi,j’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ai trop froi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. » L’oison noir ne veu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pas sauter. Sa maman le rattrape. Au moin</a:t>
                      </a:r>
                      <a:r>
                        <a:rPr lang="fr-FR" sz="16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, il n’ira pas se cacher dans le foin !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385" b="96308" l="9702" r="925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2479" y="899869"/>
            <a:ext cx="683294" cy="853297"/>
          </a:xfrm>
          <a:prstGeom prst="rect">
            <a:avLst/>
          </a:prstGeom>
        </p:spPr>
      </p:pic>
      <p:pic>
        <p:nvPicPr>
          <p:cNvPr id="12" name="Image 11" descr="C:\Users\Catherine\Documents\CP\7 Lecture Pilotis\Gestes BM Pilotis\oin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9" y="101780"/>
            <a:ext cx="688328" cy="77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à coins arrondis 12"/>
          <p:cNvSpPr/>
          <p:nvPr/>
        </p:nvSpPr>
        <p:spPr>
          <a:xfrm>
            <a:off x="4976306" y="3010619"/>
            <a:ext cx="1498598" cy="10213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❗️</a:t>
            </a:r>
          </a:p>
          <a:p>
            <a:pPr algn="ctr">
              <a:lnSpc>
                <a:spcPct val="120000"/>
              </a:lnSpc>
            </a:pPr>
            <a:r>
              <a:rPr lang="fr-FR" sz="1400" dirty="0" smtClean="0">
                <a:solidFill>
                  <a:srgbClr val="000000"/>
                </a:solidFill>
                <a:latin typeface="Script Ecole 2"/>
                <a:cs typeface="Script Ecole 2"/>
              </a:rPr>
              <a:t>un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 </a:t>
            </a:r>
            <a:r>
              <a:rPr lang="fr-FR" sz="1400" dirty="0" smtClean="0">
                <a:solidFill>
                  <a:schemeClr val="tx1"/>
                </a:solidFill>
                <a:latin typeface="Script Ecole 2"/>
                <a:cs typeface="Script Ecole 2"/>
              </a:rPr>
              <a:t>bab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ouin</a:t>
            </a:r>
          </a:p>
          <a:p>
            <a:pPr algn="ctr">
              <a:lnSpc>
                <a:spcPct val="120000"/>
              </a:lnSpc>
            </a:pPr>
            <a:r>
              <a:rPr lang="fr-FR" sz="1400" dirty="0" smtClean="0">
                <a:solidFill>
                  <a:srgbClr val="000000"/>
                </a:solidFill>
                <a:latin typeface="Script Ecole 2"/>
                <a:cs typeface="Script Ecole 2"/>
              </a:rPr>
              <a:t>un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latin typeface="Script Ecole 2"/>
                <a:cs typeface="Script Ecole 2"/>
              </a:rPr>
              <a:t>ping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ouin</a:t>
            </a:r>
            <a:endParaRPr lang="fr-FR" sz="1200" dirty="0">
              <a:latin typeface="Script Ecole 2"/>
              <a:cs typeface="Script Ecole 2"/>
            </a:endParaRPr>
          </a:p>
        </p:txBody>
      </p:sp>
      <p:pic>
        <p:nvPicPr>
          <p:cNvPr id="14" name="Picture 6" descr="Résultat d’images pour image oiseau"/>
          <p:cNvPicPr>
            <a:picLocks noChangeAspect="1" noChangeArrowheads="1"/>
          </p:cNvPicPr>
          <p:nvPr/>
        </p:nvPicPr>
        <p:blipFill>
          <a:blip r:embed="rId6"/>
          <a:srcRect l="8783" r="33100"/>
          <a:stretch>
            <a:fillRect/>
          </a:stretch>
        </p:blipFill>
        <p:spPr bwMode="auto">
          <a:xfrm>
            <a:off x="4972479" y="101780"/>
            <a:ext cx="753126" cy="727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133" y="67732"/>
            <a:ext cx="1952731" cy="922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>
              <a:tabLst>
                <a:tab pos="355600" algn="l"/>
              </a:tabLst>
            </a:pPr>
            <a:r>
              <a:rPr lang="fr-FR" sz="2400" dirty="0">
                <a:cs typeface="Cursivestandard"/>
              </a:rPr>
              <a:t> [</a:t>
            </a:r>
            <a:r>
              <a:rPr lang="fr-FR" sz="2400" dirty="0" err="1"/>
              <a:t>ɑ</a:t>
            </a:r>
            <a:r>
              <a:rPr lang="fr-FR" sz="2400" dirty="0"/>
              <a:t>̃</a:t>
            </a:r>
            <a:r>
              <a:rPr lang="fr-FR" sz="2400" dirty="0" smtClean="0">
                <a:cs typeface="Cursivestandard"/>
              </a:rPr>
              <a:t>]</a:t>
            </a:r>
            <a:endParaRPr lang="fr-FR" sz="2400" dirty="0">
              <a:cs typeface="Cursivestand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0505" y="67732"/>
            <a:ext cx="2556000" cy="127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44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an </a:t>
            </a:r>
            <a:r>
              <a:rPr lang="fr-FR" sz="4400" b="1" dirty="0" smtClean="0">
                <a:solidFill>
                  <a:srgbClr val="008000"/>
                </a:solidFill>
                <a:latin typeface="Cursivestandard"/>
                <a:cs typeface="Cursivestandard"/>
              </a:rPr>
              <a:t> </a:t>
            </a:r>
            <a:r>
              <a:rPr lang="fr-FR" sz="4400" b="1" dirty="0" err="1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an</a:t>
            </a:r>
            <a:endParaRPr lang="fr-FR" sz="4400" b="1" dirty="0" smtClean="0">
              <a:solidFill>
                <a:srgbClr val="008000"/>
              </a:solidFill>
              <a:latin typeface="CrayonL" pitchFamily="2" charset="0"/>
              <a:cs typeface="Cursivestandard"/>
            </a:endParaRPr>
          </a:p>
          <a:p>
            <a:pPr marL="271463" algn="ctr"/>
            <a:r>
              <a:rPr lang="fr-FR" sz="44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en  </a:t>
            </a:r>
            <a:r>
              <a:rPr lang="fr-FR" sz="4400" b="1" dirty="0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en</a:t>
            </a:r>
            <a:r>
              <a:rPr lang="fr-FR" sz="4400" b="1" dirty="0" smtClean="0">
                <a:solidFill>
                  <a:srgbClr val="008000"/>
                </a:solidFill>
                <a:latin typeface="Cursivestandard"/>
                <a:cs typeface="Cursivestandard"/>
              </a:rPr>
              <a:t> </a:t>
            </a:r>
            <a:endParaRPr lang="fr-FR" sz="4400" b="1" dirty="0">
              <a:solidFill>
                <a:srgbClr val="008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58267" y="67734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  <a:latin typeface="CrayonL" pitchFamily="2" charset="0"/>
              </a:rPr>
              <a:t>mam</a:t>
            </a:r>
            <a:r>
              <a:rPr lang="fr-FR" sz="2400" dirty="0" smtClean="0">
                <a:solidFill>
                  <a:srgbClr val="008000"/>
                </a:solidFill>
                <a:latin typeface="CrayonL" pitchFamily="2" charset="0"/>
              </a:rPr>
              <a:t>an</a:t>
            </a:r>
            <a:endParaRPr lang="fr-FR" sz="2400" dirty="0" smtClean="0">
              <a:latin typeface="CrayonL" pitchFamily="2" charset="0"/>
            </a:endParaRPr>
          </a:p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Cursivestandard"/>
                <a:cs typeface="Cursivestandard"/>
              </a:rPr>
              <a:t>mam</a:t>
            </a:r>
            <a:r>
              <a:rPr lang="fr-FR" sz="2400" dirty="0" smtClean="0">
                <a:solidFill>
                  <a:srgbClr val="008000"/>
                </a:solidFill>
                <a:latin typeface="Cursivestandard"/>
                <a:cs typeface="Cursivestandard"/>
              </a:rPr>
              <a:t>an</a:t>
            </a:r>
            <a:endParaRPr lang="fr-FR" sz="2400" dirty="0">
              <a:latin typeface="Cursivestandard"/>
              <a:cs typeface="Cursivestandard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5836724"/>
              </p:ext>
            </p:extLst>
          </p:nvPr>
        </p:nvGraphicFramePr>
        <p:xfrm>
          <a:off x="152400" y="1612877"/>
          <a:ext cx="6705600" cy="6585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1287539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m’entraine à lire les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syllabes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 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tan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man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ven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sen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dran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dan   plan  ben  chan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ben  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pan  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men  </a:t>
                      </a:r>
                      <a:r>
                        <a:rPr lang="fr-FR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san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nan  </a:t>
                      </a:r>
                      <a:r>
                        <a:rPr lang="fr-FR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cen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flan  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van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8389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lis de nouveaux mots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 </a:t>
                      </a:r>
                      <a:endParaRPr lang="fr-FR" sz="1400" u="sng" kern="1200" baseline="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19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ban</a:t>
                      </a:r>
                      <a:r>
                        <a:rPr lang="fr-FR" sz="1400" u="non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</a:t>
                      </a:r>
                      <a:endParaRPr lang="fr-FR" sz="1400" u="non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plan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ran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blan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san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avan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elle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est blanche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planche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lance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des gan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cen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men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est len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endParaRPr lang="fr-FR" sz="1400" u="none" kern="1200" baseline="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elle ven</a:t>
                      </a:r>
                      <a:r>
                        <a:rPr lang="fr-FR" sz="1400" u="none" kern="1200" baseline="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enfan</a:t>
                      </a:r>
                      <a:r>
                        <a:rPr lang="fr-FR" sz="1400" u="none" kern="1200" baseline="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lentemen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doucemen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rapidemen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enveloppe</a:t>
                      </a:r>
                      <a:endParaRPr lang="fr-FR" sz="1400" u="none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les den</a:t>
                      </a:r>
                      <a:r>
                        <a:rPr lang="fr-FR" sz="1400" u="none" kern="1200" baseline="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1801930">
                <a:tc gridSpan="4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sng" kern="1200" dirty="0" smtClean="0">
                          <a:solidFill>
                            <a:srgbClr val="FF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Attention: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Quand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je vois AN ou EN , je lis le plus souvent [AN]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Mais parfois: océan = o/</a:t>
                      </a:r>
                      <a:r>
                        <a:rPr lang="fr-FR" sz="140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cé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/an     océanique =o/</a:t>
                      </a:r>
                      <a:r>
                        <a:rPr lang="fr-FR" sz="140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cé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/a/ni/que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Maintenant je peux lire: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Jules a six ans. Il n’est pas content, mais pas content du tout.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veut avoir neuf ans lui aussi, pour partir en colonie de vacances et dormir sous la tente comme son grand-frère Antoine.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Maman lui a pourtant dit qu’il faut savoir attendre. Alors, en marchant, en sautant et en courant,  il attend de grandir.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baseline="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167639" y="296116"/>
            <a:ext cx="285729" cy="3854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347146"/>
            <a:ext cx="325510" cy="22860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4758267" y="728133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CrayonL" pitchFamily="2" charset="0"/>
              </a:rPr>
              <a:t>v</a:t>
            </a:r>
            <a:r>
              <a:rPr lang="fr-FR" sz="2400" dirty="0" smtClean="0">
                <a:solidFill>
                  <a:srgbClr val="008000"/>
                </a:solidFill>
                <a:latin typeface="CrayonL" pitchFamily="2" charset="0"/>
              </a:rPr>
              <a:t>en</a:t>
            </a:r>
            <a:r>
              <a:rPr lang="fr-FR" sz="2400" dirty="0">
                <a:solidFill>
                  <a:srgbClr val="000000"/>
                </a:solidFill>
                <a:latin typeface="CrayonL" pitchFamily="2" charset="0"/>
              </a:rPr>
              <a:t>t</a:t>
            </a:r>
            <a:endParaRPr lang="fr-FR" sz="2400" dirty="0" smtClean="0">
              <a:solidFill>
                <a:srgbClr val="000000"/>
              </a:solidFill>
              <a:latin typeface="CrayonL" pitchFamily="2" charset="0"/>
            </a:endParaRPr>
          </a:p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Cursivestandard"/>
                <a:cs typeface="Cursivestandard"/>
              </a:rPr>
              <a:t>v</a:t>
            </a:r>
            <a:r>
              <a:rPr lang="fr-FR" sz="2400" dirty="0" smtClean="0">
                <a:solidFill>
                  <a:srgbClr val="008000"/>
                </a:solidFill>
                <a:latin typeface="Cursivestandard"/>
                <a:cs typeface="Cursivestandard"/>
              </a:rPr>
              <a:t>en</a:t>
            </a:r>
            <a:r>
              <a:rPr lang="fr-FR" sz="2400" dirty="0">
                <a:solidFill>
                  <a:srgbClr val="000000"/>
                </a:solidFill>
                <a:latin typeface="Cursivestandard"/>
                <a:cs typeface="Cursivestandard"/>
              </a:rPr>
              <a:t>t</a:t>
            </a:r>
            <a:r>
              <a:rPr lang="fr-FR" sz="2400" dirty="0" smtClean="0">
                <a:solidFill>
                  <a:srgbClr val="008000"/>
                </a:solidFill>
                <a:latin typeface="Cursivestandard"/>
                <a:cs typeface="Cursivestandard"/>
              </a:rPr>
              <a:t> </a:t>
            </a:r>
            <a:endParaRPr lang="fr-FR" sz="2400" dirty="0">
              <a:latin typeface="Cursivestandard"/>
              <a:cs typeface="Cursivestandard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990612"/>
            <a:ext cx="325510" cy="228600"/>
          </a:xfrm>
          <a:prstGeom prst="rect">
            <a:avLst/>
          </a:prstGeom>
        </p:spPr>
      </p:pic>
      <p:pic>
        <p:nvPicPr>
          <p:cNvPr id="12" name="Image 11" descr="C:\Users\Catherine\Documents\CP\6 Lecture Pilotis\Gestes BM Pilotis\an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710" y="107602"/>
            <a:ext cx="754380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268" y="97371"/>
            <a:ext cx="452572" cy="576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268" y="728133"/>
            <a:ext cx="914400" cy="6081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8085869"/>
              </p:ext>
            </p:extLst>
          </p:nvPr>
        </p:nvGraphicFramePr>
        <p:xfrm>
          <a:off x="93133" y="999068"/>
          <a:ext cx="6705600" cy="5858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4067"/>
                <a:gridCol w="2531533"/>
              </a:tblGrid>
              <a:tr h="229071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syllabes et des mots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8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20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800" u="sng" kern="1200" dirty="0" smtClean="0">
                        <a:solidFill>
                          <a:srgbClr val="008000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8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 nouveaux mots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nous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parlons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nous marchons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nous lavons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monde – un pont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melon- le biberon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bon – c’est long</a:t>
                      </a:r>
                      <a:endParaRPr lang="fr-FR" sz="18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</a:tr>
              <a:tr h="639611"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m’entraîne à lire des syllabes :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bon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von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ton  son  don  fon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pon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mon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lon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chon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plon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pron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fron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flon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tron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blon</a:t>
                      </a:r>
                      <a:endParaRPr lang="fr-FR" sz="2000" kern="1200" baseline="0" dirty="0" smtClean="0">
                        <a:solidFill>
                          <a:schemeClr val="tx1"/>
                        </a:solidFill>
                        <a:effectLst/>
                        <a:latin typeface="CrayonL" pitchFamily="2" charset="0"/>
                        <a:ea typeface="+mn-ea"/>
                        <a:cs typeface="Cursivestandard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1143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phrases 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Ali se prépare pour l’école. Il mange sa tartine de confiture.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Il met son pantalon marron et son pull bleu.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u="none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Il n’oublie pas sa montre. Il ferme son blouson et part sur son vélo.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37299" y="1185336"/>
            <a:ext cx="349201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err="1" smtClean="0">
                <a:latin typeface="Script Ecole 2"/>
                <a:cs typeface="Script Ecole 2"/>
                <a:sym typeface="Wingdings"/>
              </a:rPr>
              <a:t>ch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on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chon</a:t>
            </a:r>
            <a:endParaRPr lang="fr-FR" dirty="0" smtClean="0">
              <a:solidFill>
                <a:schemeClr val="bg1">
                  <a:lumMod val="50000"/>
                </a:schemeClr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FF0000"/>
                </a:solidFill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</a:rPr>
              <a:t>b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on → bon</a:t>
            </a:r>
            <a:endParaRPr lang="fr-FR" dirty="0" smtClean="0">
              <a:solidFill>
                <a:srgbClr val="A6A6A6"/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latin typeface="Script Ecole 2"/>
                <a:cs typeface="Script Ecole 2"/>
              </a:rPr>
              <a:t>n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on → non</a:t>
            </a:r>
            <a:endParaRPr lang="fr-FR" dirty="0" smtClean="0">
              <a:solidFill>
                <a:srgbClr val="7F7F7F"/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latin typeface="Script Ecole 2"/>
                <a:cs typeface="Script Ecole 2"/>
              </a:rPr>
              <a:t>s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on → son</a:t>
            </a:r>
            <a:endParaRPr lang="fr-FR" dirty="0">
              <a:solidFill>
                <a:srgbClr val="A6A6A6"/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latin typeface="Script Ecole 2"/>
                <a:cs typeface="Script Ecole 2"/>
              </a:rPr>
              <a:t> f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on → fon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latin typeface="Script Ecole 2"/>
                <a:cs typeface="Script Ecole 2"/>
              </a:rPr>
              <a:t> tr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on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tron</a:t>
            </a:r>
            <a:endParaRPr lang="fr-FR" dirty="0">
              <a:latin typeface="Script Ecole 2"/>
              <a:cs typeface="Script Ecole 2"/>
              <a:sym typeface="Wingding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793" y="169334"/>
            <a:ext cx="1952731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cs typeface="Cursivestandard"/>
              </a:rPr>
              <a:t>     [</a:t>
            </a:r>
            <a:r>
              <a:rPr lang="fr-FR" sz="2400" dirty="0" err="1"/>
              <a:t>ɔ</a:t>
            </a:r>
            <a:r>
              <a:rPr lang="fr-FR" sz="2400" dirty="0"/>
              <a:t>̃</a:t>
            </a:r>
            <a:r>
              <a:rPr lang="fr-FR" sz="2400" dirty="0">
                <a:cs typeface="Cursivestandard"/>
              </a:rPr>
              <a:t>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20165" y="169334"/>
            <a:ext cx="2556000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44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on </a:t>
            </a:r>
            <a:r>
              <a:rPr lang="fr-FR" sz="4400" b="1" dirty="0" smtClean="0">
                <a:solidFill>
                  <a:srgbClr val="008000"/>
                </a:solidFill>
                <a:latin typeface="Cursivestandard"/>
                <a:cs typeface="Cursivestandard"/>
              </a:rPr>
              <a:t> </a:t>
            </a:r>
            <a:r>
              <a:rPr lang="fr-FR" sz="4400" b="1" dirty="0" err="1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on</a:t>
            </a:r>
            <a:endParaRPr lang="fr-FR" sz="4400" b="1" dirty="0">
              <a:solidFill>
                <a:srgbClr val="008000"/>
              </a:solidFill>
              <a:latin typeface="CrayonL" pitchFamily="2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137299" y="397717"/>
            <a:ext cx="285729" cy="38545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60532" y="554573"/>
            <a:ext cx="325510" cy="228600"/>
          </a:xfrm>
          <a:prstGeom prst="rect">
            <a:avLst/>
          </a:prstGeom>
        </p:spPr>
      </p:pic>
      <p:pic>
        <p:nvPicPr>
          <p:cNvPr id="23" name="Image 22" descr="C:\Users\Catherine\Documents\CP\7 Lecture\1 Pilotis\Gestes BM Pilotis\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89" y="205042"/>
            <a:ext cx="526910" cy="7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à coins arrondis 24"/>
          <p:cNvSpPr/>
          <p:nvPr/>
        </p:nvSpPr>
        <p:spPr>
          <a:xfrm>
            <a:off x="4727927" y="169334"/>
            <a:ext cx="2040466" cy="829734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2400" dirty="0" smtClean="0">
                <a:solidFill>
                  <a:srgbClr val="008000"/>
                </a:solidFill>
              </a:rPr>
              <a:t>on</a:t>
            </a:r>
            <a:r>
              <a:rPr lang="fr-FR" sz="2400" dirty="0" smtClean="0">
                <a:solidFill>
                  <a:schemeClr val="tx1"/>
                </a:solidFill>
              </a:rPr>
              <a:t>ze</a:t>
            </a:r>
          </a:p>
          <a:p>
            <a:pPr algn="r"/>
            <a:r>
              <a:rPr lang="fr-FR" sz="2400" dirty="0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on</a:t>
            </a:r>
            <a:r>
              <a:rPr lang="fr-FR" sz="2400" dirty="0" smtClean="0">
                <a:solidFill>
                  <a:srgbClr val="000000"/>
                </a:solidFill>
                <a:latin typeface="CrayonL" pitchFamily="2" charset="0"/>
                <a:cs typeface="Cursivestandard"/>
              </a:rPr>
              <a:t>ze</a:t>
            </a:r>
            <a:endParaRPr lang="fr-FR" sz="2400" dirty="0">
              <a:solidFill>
                <a:srgbClr val="000000"/>
              </a:solidFill>
              <a:latin typeface="CrayonL" pitchFamily="2" charset="0"/>
              <a:cs typeface="Cursivestandar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36662" y="210346"/>
            <a:ext cx="7811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11</a:t>
            </a:r>
            <a:endParaRPr lang="fr-FR" sz="4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71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133" y="67733"/>
            <a:ext cx="1952731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>
              <a:tabLst>
                <a:tab pos="355600" algn="l"/>
              </a:tabLst>
            </a:pPr>
            <a:r>
              <a:rPr lang="fr-FR" sz="2400" dirty="0" smtClean="0">
                <a:cs typeface="Cursivestandard"/>
              </a:rPr>
              <a:t>[</a:t>
            </a:r>
            <a:r>
              <a:rPr lang="fr-FR" sz="2400" dirty="0">
                <a:cs typeface="Cursivestandard"/>
              </a:rPr>
              <a:t>o</a:t>
            </a:r>
            <a:r>
              <a:rPr lang="fr-FR" sz="2400" dirty="0" smtClean="0">
                <a:cs typeface="Cursivestandard"/>
              </a:rPr>
              <a:t>]</a:t>
            </a:r>
            <a:endParaRPr lang="fr-FR" sz="2400" dirty="0">
              <a:cs typeface="Cursivestandard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50505" y="67732"/>
            <a:ext cx="2556000" cy="1274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4400" b="1" dirty="0">
                <a:solidFill>
                  <a:srgbClr val="008000"/>
                </a:solidFill>
                <a:latin typeface="Script Ecole 2"/>
                <a:cs typeface="Script Ecole 2"/>
              </a:rPr>
              <a:t>a</a:t>
            </a:r>
            <a:r>
              <a:rPr lang="fr-FR" sz="44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u </a:t>
            </a:r>
            <a:r>
              <a:rPr lang="fr-FR" sz="4400" b="1" dirty="0" smtClean="0">
                <a:solidFill>
                  <a:srgbClr val="008000"/>
                </a:solidFill>
                <a:latin typeface="Cursivestandard"/>
                <a:cs typeface="Cursivestandard"/>
              </a:rPr>
              <a:t> </a:t>
            </a:r>
            <a:r>
              <a:rPr lang="fr-FR" sz="4400" b="1" dirty="0" err="1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au</a:t>
            </a:r>
            <a:endParaRPr lang="fr-FR" sz="4400" b="1" dirty="0" smtClean="0">
              <a:solidFill>
                <a:srgbClr val="008000"/>
              </a:solidFill>
              <a:latin typeface="CrayonL" pitchFamily="2" charset="0"/>
              <a:cs typeface="Cursivestandard"/>
            </a:endParaRPr>
          </a:p>
          <a:p>
            <a:pPr marL="271463" algn="ctr"/>
            <a:r>
              <a:rPr lang="fr-FR" sz="44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eau </a:t>
            </a:r>
            <a:r>
              <a:rPr lang="fr-FR" sz="4400" b="1" dirty="0" err="1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eau</a:t>
            </a:r>
            <a:endParaRPr lang="fr-FR" sz="4400" b="1" dirty="0">
              <a:solidFill>
                <a:srgbClr val="008000"/>
              </a:solidFill>
              <a:latin typeface="CrayonL" pitchFamily="2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758267" y="67734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8000"/>
                </a:solidFill>
              </a:rPr>
              <a:t>au</a:t>
            </a:r>
            <a:r>
              <a:rPr lang="fr-FR" sz="2400" dirty="0" smtClean="0"/>
              <a:t>to</a:t>
            </a:r>
          </a:p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au</a:t>
            </a:r>
            <a:r>
              <a:rPr lang="fr-FR" sz="2400" dirty="0" smtClean="0">
                <a:latin typeface="CrayonL" pitchFamily="2" charset="0"/>
                <a:cs typeface="Cursivestandard"/>
              </a:rPr>
              <a:t>to</a:t>
            </a:r>
            <a:endParaRPr lang="fr-FR" sz="2400" dirty="0">
              <a:latin typeface="CrayonL" pitchFamily="2" charset="0"/>
              <a:cs typeface="Cursivestandard"/>
            </a:endParaRP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8532573"/>
              </p:ext>
            </p:extLst>
          </p:nvPr>
        </p:nvGraphicFramePr>
        <p:xfrm>
          <a:off x="93133" y="1405473"/>
          <a:ext cx="6705600" cy="6059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736599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m’entraine à lire des syllabes: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To     tau 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teau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 peau    do 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dau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fo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plau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 beau 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chau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bro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nau</a:t>
                      </a:r>
                      <a:endParaRPr lang="fr-FR" sz="2000" kern="1200" baseline="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4061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 nouveaux mots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45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tomate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poli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dorade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pivo</a:t>
                      </a:r>
                      <a:r>
                        <a:rPr lang="fr-FR" sz="1400" u="none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mot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robot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dos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lavabo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l’otarie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l’abricot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doré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sau</a:t>
                      </a:r>
                      <a:r>
                        <a:rPr lang="fr-FR" sz="1400" u="non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elle se sauve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défau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chau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taupe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épaule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vautour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pauvre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faute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préau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des animau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x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aussitô</a:t>
                      </a:r>
                      <a:r>
                        <a:rPr lang="fr-FR" sz="1400" u="none" kern="1200" dirty="0" smtClean="0">
                          <a:solidFill>
                            <a:srgbClr val="A6A6A6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rideau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chapeau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panneau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château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tableau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taureau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veau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peau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beau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poteau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marteau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drapeau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chameau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625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phrases: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C’est 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beau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 : autour de nous,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l’eau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coule dans le ruisseau. </a:t>
                      </a:r>
                      <a:endParaRPr lang="fr-FR" sz="16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167639" y="296116"/>
            <a:ext cx="285729" cy="38545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347146"/>
            <a:ext cx="325510" cy="2286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t="18801" b="18214"/>
          <a:stretch/>
        </p:blipFill>
        <p:spPr>
          <a:xfrm>
            <a:off x="4871350" y="122774"/>
            <a:ext cx="1080717" cy="452972"/>
          </a:xfrm>
          <a:prstGeom prst="rect">
            <a:avLst/>
          </a:prstGeom>
        </p:spPr>
      </p:pic>
      <p:pic>
        <p:nvPicPr>
          <p:cNvPr id="23" name="Image 22" descr="C:\Users\Catherine\Documents\CP\7 Lecture\1 Pilotis\Gestes BM Pilotis\o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76" y="110069"/>
            <a:ext cx="612000" cy="7577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à coins arrondis 19"/>
          <p:cNvSpPr/>
          <p:nvPr/>
        </p:nvSpPr>
        <p:spPr>
          <a:xfrm>
            <a:off x="4758267" y="728133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8000"/>
                </a:solidFill>
              </a:rPr>
              <a:t>eau</a:t>
            </a:r>
            <a:endParaRPr lang="fr-FR" sz="2400" dirty="0" smtClean="0"/>
          </a:p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8000"/>
                </a:solidFill>
                <a:latin typeface="CrayonL" pitchFamily="2" charset="0"/>
                <a:cs typeface="Cursivestandard"/>
              </a:rPr>
              <a:t>eau</a:t>
            </a:r>
            <a:endParaRPr lang="fr-FR" sz="2400" dirty="0">
              <a:latin typeface="CrayonL" pitchFamily="2" charset="0"/>
              <a:cs typeface="Cursivestandard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990612"/>
            <a:ext cx="325510" cy="2286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3133" y="927104"/>
            <a:ext cx="1952731" cy="4148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0" algn="l"/>
              </a:tabLst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cs typeface="Cursivestandard"/>
              </a:rPr>
              <a:t>Rappel  :</a:t>
            </a:r>
            <a:r>
              <a:rPr lang="fr-FR" sz="1400" dirty="0" smtClean="0">
                <a:solidFill>
                  <a:srgbClr val="000000"/>
                </a:solidFill>
                <a:cs typeface="Cursivestandard"/>
              </a:rPr>
              <a:t>	  </a:t>
            </a:r>
            <a:r>
              <a:rPr lang="fr-FR" sz="1400" dirty="0" smtClean="0">
                <a:solidFill>
                  <a:srgbClr val="FF0000"/>
                </a:solidFill>
                <a:cs typeface="Cursivestandard"/>
              </a:rPr>
              <a:t>O o  </a:t>
            </a:r>
            <a:r>
              <a:rPr lang="fr-FR" sz="1400" dirty="0" smtClean="0">
                <a:solidFill>
                  <a:srgbClr val="FF0000"/>
                </a:solidFill>
                <a:latin typeface="Cursivestandard"/>
                <a:cs typeface="Cursivestandard"/>
              </a:rPr>
              <a:t>O o </a:t>
            </a:r>
            <a:endParaRPr lang="fr-FR" sz="1400" dirty="0">
              <a:solidFill>
                <a:srgbClr val="FF0000"/>
              </a:solidFill>
              <a:latin typeface="Cursivestandard"/>
              <a:cs typeface="Cursivestandard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58500" b="92000" l="53000" r="99000">
                        <a14:foregroundMark x1="73500" y1="72500" x2="73500" y2="72500"/>
                      </a14:backgroundRemoval>
                    </a14:imgEffect>
                  </a14:imgLayer>
                </a14:imgProps>
              </a:ext>
            </a:extLst>
          </a:blip>
          <a:srcRect l="52332" t="59635" r="4001" b="9699"/>
          <a:stretch/>
        </p:blipFill>
        <p:spPr>
          <a:xfrm>
            <a:off x="868966" y="1056505"/>
            <a:ext cx="231701" cy="16272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817" y="770465"/>
            <a:ext cx="915861" cy="537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712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1282" y="266705"/>
            <a:ext cx="1952731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>
              <a:tabLst>
                <a:tab pos="355600" algn="l"/>
              </a:tabLst>
            </a:pPr>
            <a:r>
              <a:rPr lang="fr-FR" sz="2400" dirty="0" smtClean="0">
                <a:cs typeface="Cursivestandard"/>
              </a:rPr>
              <a:t>[</a:t>
            </a:r>
            <a:r>
              <a:rPr lang="fr-FR" sz="2400" dirty="0">
                <a:cs typeface="Cursivestandard"/>
              </a:rPr>
              <a:t>s</a:t>
            </a:r>
            <a:r>
              <a:rPr lang="fr-FR" sz="2400" dirty="0" smtClean="0">
                <a:cs typeface="Cursivestandard"/>
              </a:rPr>
              <a:t>]</a:t>
            </a:r>
            <a:endParaRPr lang="fr-FR" sz="2400" dirty="0">
              <a:cs typeface="Cursivestand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0814" y="1219212"/>
            <a:ext cx="2556000" cy="1468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44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S  </a:t>
            </a:r>
            <a:r>
              <a:rPr lang="fr-FR" sz="4400" b="1" dirty="0" err="1" smtClean="0">
                <a:solidFill>
                  <a:srgbClr val="3366FF"/>
                </a:solidFill>
                <a:latin typeface="Script Ecole 2"/>
                <a:cs typeface="Script Ecole 2"/>
              </a:rPr>
              <a:t>ss</a:t>
            </a:r>
            <a:endParaRPr lang="fr-FR" sz="4400" b="1" dirty="0" smtClean="0">
              <a:solidFill>
                <a:srgbClr val="3366FF"/>
              </a:solidFill>
              <a:latin typeface="Script Ecole 2"/>
              <a:cs typeface="Script Ecole 2"/>
            </a:endParaRPr>
          </a:p>
          <a:p>
            <a:pPr marL="271463" algn="ctr"/>
            <a:r>
              <a:rPr lang="fr-FR" sz="44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C   ç</a:t>
            </a:r>
            <a:endParaRPr lang="fr-FR" sz="4400" b="1" dirty="0">
              <a:solidFill>
                <a:srgbClr val="3366FF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817534" y="1179940"/>
            <a:ext cx="2040466" cy="663679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endParaRPr lang="fr-FR" sz="2400" dirty="0" smtClean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FF"/>
                </a:solidFill>
              </a:rPr>
              <a:t>C</a:t>
            </a:r>
            <a:r>
              <a:rPr lang="fr-FR" sz="2400" dirty="0" smtClean="0">
                <a:solidFill>
                  <a:schemeClr val="tx1"/>
                </a:solidFill>
              </a:rPr>
              <a:t>i</a:t>
            </a:r>
            <a:r>
              <a:rPr lang="fr-FR" sz="2400" dirty="0" smtClean="0"/>
              <a:t>tron</a:t>
            </a:r>
          </a:p>
          <a:p>
            <a:pPr algn="r">
              <a:lnSpc>
                <a:spcPct val="80000"/>
              </a:lnSpc>
            </a:pPr>
            <a:endParaRPr lang="fr-FR" sz="2400" dirty="0">
              <a:latin typeface="Cursivestandard"/>
              <a:cs typeface="Cursivestandard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3022976"/>
              </p:ext>
            </p:extLst>
          </p:nvPr>
        </p:nvGraphicFramePr>
        <p:xfrm>
          <a:off x="342900" y="3556000"/>
          <a:ext cx="6420500" cy="43978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125"/>
                <a:gridCol w="1605125"/>
                <a:gridCol w="1605125"/>
                <a:gridCol w="1605125"/>
              </a:tblGrid>
              <a:tr h="86360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m’entraîne à lire des syllabes: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si    ci    sa    ça 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so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 ce    su    son 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çu</a:t>
                      </a:r>
                      <a:endParaRPr lang="fr-FR" sz="1800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asso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assu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issu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isse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osse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asse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4061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mots nouveaux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45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bosse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brosse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passe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aussi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réussi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assis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assuré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amassé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lisse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visse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tisse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passe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dossard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ausssitôt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assoupi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i="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ceci, cela</a:t>
                      </a:r>
                      <a:endParaRPr lang="fr-FR" sz="1400" i="0" u="non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i="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</a:t>
                      </a:r>
                      <a:r>
                        <a:rPr lang="fr-FR" sz="140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farce</a:t>
                      </a:r>
                      <a:endParaRPr lang="fr-FR" sz="1400" i="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i="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40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police</a:t>
                      </a:r>
                      <a:endParaRPr lang="fr-FR" sz="1400" i="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i="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pouce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i="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ciném</a:t>
                      </a: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cité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cime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leçon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est déçu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elle a reçu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ça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façade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garçon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a aperçu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625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phrases 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Céline a reçu un cadeau : c’est un beau cerceau doré. </a:t>
                      </a:r>
                      <a:endParaRPr lang="fr-FR" sz="16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2516382" y="488844"/>
            <a:ext cx="285729" cy="3854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2150538"/>
            <a:ext cx="325510" cy="22860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4722935" y="1977272"/>
            <a:ext cx="2040466" cy="71090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gar</a:t>
            </a:r>
            <a:r>
              <a:rPr lang="fr-FR" sz="2400" dirty="0" smtClean="0">
                <a:solidFill>
                  <a:srgbClr val="0000FF"/>
                </a:solidFill>
              </a:rPr>
              <a:t>ç</a:t>
            </a:r>
            <a:r>
              <a:rPr lang="fr-FR" sz="2400" dirty="0" smtClean="0">
                <a:solidFill>
                  <a:schemeClr val="tx1"/>
                </a:solidFill>
              </a:rPr>
              <a:t>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1536700"/>
            <a:ext cx="325510" cy="228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5344" b="88360" l="14607" r="85019"/>
                    </a14:imgEffect>
                  </a14:imgLayer>
                </a14:imgProps>
              </a:ext>
            </a:extLst>
          </a:blip>
          <a:srcRect l="14791" t="7860" r="11083" b="8895"/>
          <a:stretch/>
        </p:blipFill>
        <p:spPr>
          <a:xfrm>
            <a:off x="4971485" y="1179940"/>
            <a:ext cx="736351" cy="585360"/>
          </a:xfrm>
          <a:prstGeom prst="rect">
            <a:avLst/>
          </a:prstGeom>
        </p:spPr>
      </p:pic>
      <p:pic>
        <p:nvPicPr>
          <p:cNvPr id="16" name="Image 15" descr="C:\Users\Catherine\Documents\CP\7 Lecture Pilotis\Gestes BM Pilotis\s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76" y="266705"/>
            <a:ext cx="682958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à coins arrondis 24"/>
          <p:cNvSpPr/>
          <p:nvPr/>
        </p:nvSpPr>
        <p:spPr>
          <a:xfrm>
            <a:off x="30348" y="1958525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poisson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0" y="1096439"/>
            <a:ext cx="2070814" cy="747180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salade</a:t>
            </a:r>
          </a:p>
        </p:txBody>
      </p:sp>
      <p:pic>
        <p:nvPicPr>
          <p:cNvPr id="35842" name="Picture 2" descr="Résultat d’image pour Images Salade vert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1179940"/>
            <a:ext cx="642938" cy="642938"/>
          </a:xfrm>
          <a:prstGeom prst="rect">
            <a:avLst/>
          </a:prstGeom>
          <a:noFill/>
        </p:spPr>
      </p:pic>
      <p:pic>
        <p:nvPicPr>
          <p:cNvPr id="35844" name="Picture 4" descr="Résultat d’image pour Images Poisson Dorad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3825" y="2033108"/>
            <a:ext cx="862013" cy="456092"/>
          </a:xfrm>
          <a:prstGeom prst="rect">
            <a:avLst/>
          </a:prstGeom>
          <a:noFill/>
        </p:spPr>
      </p:pic>
      <p:pic>
        <p:nvPicPr>
          <p:cNvPr id="35846" name="Picture 6" descr="Résultat d’image pour Images garçons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17534" y="2033108"/>
            <a:ext cx="742143" cy="5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4758267" y="50300"/>
            <a:ext cx="2040466" cy="804833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fr-FR" sz="2400" dirty="0" smtClean="0">
                <a:solidFill>
                  <a:srgbClr val="3366FF"/>
                </a:solidFill>
              </a:rPr>
              <a:t>z</a:t>
            </a:r>
            <a:r>
              <a:rPr lang="fr-FR" sz="2400" dirty="0" smtClean="0"/>
              <a:t>èbre</a:t>
            </a:r>
            <a:endParaRPr lang="fr-FR" sz="2400" dirty="0"/>
          </a:p>
          <a:p>
            <a:pPr algn="r">
              <a:lnSpc>
                <a:spcPct val="70000"/>
              </a:lnSpc>
            </a:pPr>
            <a:r>
              <a:rPr lang="fr-FR" sz="2400" dirty="0" smtClean="0">
                <a:solidFill>
                  <a:srgbClr val="3366FF"/>
                </a:solidFill>
                <a:latin typeface="CrayonL" pitchFamily="2" charset="0"/>
                <a:cs typeface="Cursivestandard"/>
              </a:rPr>
              <a:t>z</a:t>
            </a:r>
            <a:r>
              <a:rPr lang="fr-FR" sz="2400" dirty="0" smtClean="0">
                <a:latin typeface="CrayonL" pitchFamily="2" charset="0"/>
                <a:cs typeface="Cursivestandard"/>
              </a:rPr>
              <a:t>èbre</a:t>
            </a:r>
            <a:endParaRPr lang="fr-FR" sz="2400" dirty="0">
              <a:latin typeface="CrayonL" pitchFamily="2" charset="0"/>
              <a:cs typeface="Cursivestandar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33" y="67732"/>
            <a:ext cx="1952731" cy="787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>
              <a:tabLst>
                <a:tab pos="355600" algn="l"/>
              </a:tabLst>
            </a:pPr>
            <a:r>
              <a:rPr lang="fr-FR" sz="2400" dirty="0" smtClean="0">
                <a:cs typeface="Cursivestandard"/>
              </a:rPr>
              <a:t>[</a:t>
            </a:r>
            <a:r>
              <a:rPr lang="fr-FR" sz="2400" dirty="0">
                <a:cs typeface="Cursivestandard"/>
              </a:rPr>
              <a:t>z</a:t>
            </a:r>
            <a:r>
              <a:rPr lang="fr-FR" sz="2400" dirty="0" smtClean="0">
                <a:cs typeface="Cursivestandard"/>
              </a:rPr>
              <a:t>]</a:t>
            </a:r>
            <a:endParaRPr lang="fr-FR" sz="2400" dirty="0">
              <a:cs typeface="Cursivestandard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5679093"/>
              </p:ext>
            </p:extLst>
          </p:nvPr>
        </p:nvGraphicFramePr>
        <p:xfrm>
          <a:off x="167638" y="1743074"/>
          <a:ext cx="6537960" cy="453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490"/>
                <a:gridCol w="1634490"/>
                <a:gridCol w="1634490"/>
                <a:gridCol w="1634490"/>
              </a:tblGrid>
              <a:tr h="97909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m’entraîne à lire des syllabes 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zo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ze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zoul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zur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zol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za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zau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zé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zeu</a:t>
                      </a:r>
                      <a:endParaRPr lang="fr-FR" sz="1800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zou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ze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zi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zeu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zon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3568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 nouveaux mots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91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trésor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cerise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rose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chemise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pose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brise</a:t>
                      </a:r>
                      <a:endParaRPr lang="fr-FR" sz="1400" u="none" kern="1200" dirty="0" smtClean="0">
                        <a:solidFill>
                          <a:srgbClr val="000000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fusée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case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vase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dinosaure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bise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frise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zéro</a:t>
                      </a:r>
                      <a:endParaRPr lang="fr-FR" sz="1400" u="non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onze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douze</a:t>
                      </a:r>
                      <a:endParaRPr lang="fr-FR" sz="1400" u="non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lézard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pizza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bizarre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zoo</a:t>
                      </a:r>
                      <a:endParaRPr lang="fr-FR" sz="1400" u="none" kern="1200" dirty="0" smtClean="0">
                        <a:solidFill>
                          <a:srgbClr val="000000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bazar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dizaine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treize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quatorze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741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phrases 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Lola est en sortie nature avec Samira et Rose.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Lola vide sa valise. Elle montre sa chemise à ses amies.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 onze heures, elles visiteront la ville et à douze heures, elles déjeuneront toutes les trois. Puis elles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iront au musée.</a:t>
                      </a:r>
                      <a:endParaRPr lang="fr-FR" sz="1100" u="none" kern="1200" dirty="0" smtClean="0">
                        <a:solidFill>
                          <a:srgbClr val="008000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kern="1200" dirty="0" smtClean="0">
                        <a:solidFill>
                          <a:srgbClr val="008000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baseline="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167639" y="296116"/>
            <a:ext cx="285729" cy="3854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347146"/>
            <a:ext cx="325510" cy="228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990612"/>
            <a:ext cx="325510" cy="228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2267" y="105338"/>
            <a:ext cx="2556000" cy="1465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4400" b="1" dirty="0">
                <a:solidFill>
                  <a:srgbClr val="3366FF"/>
                </a:solidFill>
                <a:latin typeface="Script Ecole 2"/>
                <a:cs typeface="Script Ecole 2"/>
              </a:rPr>
              <a:t>Z</a:t>
            </a:r>
            <a:r>
              <a:rPr lang="fr-FR" sz="44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 z </a:t>
            </a:r>
            <a:r>
              <a:rPr lang="fr-FR" sz="4400" b="1" dirty="0" smtClean="0">
                <a:solidFill>
                  <a:srgbClr val="3366FF"/>
                </a:solidFill>
                <a:latin typeface="PlumBAE" pitchFamily="2" charset="0"/>
                <a:cs typeface="Script Ecole 2"/>
              </a:rPr>
              <a:t>z Z</a:t>
            </a:r>
            <a:endParaRPr lang="fr-FR" sz="4400" b="1" dirty="0" smtClean="0">
              <a:solidFill>
                <a:srgbClr val="3366FF"/>
              </a:solidFill>
            </a:endParaRPr>
          </a:p>
          <a:p>
            <a:pPr marL="185738" algn="ctr"/>
            <a:r>
              <a:rPr lang="fr-FR" sz="4400" b="1" dirty="0">
                <a:solidFill>
                  <a:srgbClr val="3366FF"/>
                </a:solidFill>
                <a:latin typeface="Script Ecole 2"/>
                <a:cs typeface="Script Ecole 2"/>
              </a:rPr>
              <a:t>S</a:t>
            </a:r>
            <a:r>
              <a:rPr lang="fr-FR" sz="44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 s </a:t>
            </a:r>
            <a:r>
              <a:rPr lang="fr-FR" sz="4400" b="1" dirty="0" smtClean="0">
                <a:solidFill>
                  <a:srgbClr val="3366FF"/>
                </a:solidFill>
                <a:latin typeface="PlumBAL" pitchFamily="2" charset="0"/>
                <a:cs typeface="Script Ecole 2"/>
              </a:rPr>
              <a:t>s S</a:t>
            </a:r>
            <a:endParaRPr lang="fr-FR" sz="4400" b="1" dirty="0">
              <a:solidFill>
                <a:srgbClr val="3366FF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758267" y="950084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00"/>
                </a:solidFill>
              </a:rPr>
              <a:t>frai</a:t>
            </a:r>
            <a:r>
              <a:rPr lang="fr-FR" sz="2400" dirty="0" smtClean="0">
                <a:solidFill>
                  <a:srgbClr val="0000FF"/>
                </a:solidFill>
              </a:rPr>
              <a:t>s</a:t>
            </a:r>
            <a:r>
              <a:rPr lang="fr-FR" sz="2400" dirty="0" smtClean="0">
                <a:solidFill>
                  <a:srgbClr val="000000"/>
                </a:solidFill>
              </a:rPr>
              <a:t>e</a:t>
            </a:r>
          </a:p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CrayonL" pitchFamily="2" charset="0"/>
                <a:cs typeface="Cursivestandard"/>
              </a:rPr>
              <a:t>frai</a:t>
            </a:r>
            <a:r>
              <a:rPr lang="fr-FR" sz="2400" dirty="0" smtClean="0">
                <a:solidFill>
                  <a:srgbClr val="0000FF"/>
                </a:solidFill>
                <a:latin typeface="CrayonL" pitchFamily="2" charset="0"/>
                <a:cs typeface="Cursivestandard"/>
              </a:rPr>
              <a:t>s</a:t>
            </a:r>
            <a:r>
              <a:rPr lang="fr-FR" sz="2400" dirty="0" smtClean="0">
                <a:solidFill>
                  <a:srgbClr val="000000"/>
                </a:solidFill>
                <a:latin typeface="CrayonL" pitchFamily="2" charset="0"/>
                <a:cs typeface="Cursivestandard"/>
              </a:rPr>
              <a:t>e</a:t>
            </a:r>
            <a:r>
              <a:rPr lang="fr-FR" sz="2400" dirty="0" smtClean="0">
                <a:solidFill>
                  <a:srgbClr val="008000"/>
                </a:solidFill>
                <a:latin typeface="Cursivestandard"/>
                <a:cs typeface="Cursivestandard"/>
              </a:rPr>
              <a:t> </a:t>
            </a:r>
            <a:endParaRPr lang="fr-FR" sz="2400" dirty="0">
              <a:latin typeface="Cursivestandard"/>
              <a:cs typeface="Cursivestandard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72050" y="296116"/>
            <a:ext cx="325510" cy="228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72050" y="1113371"/>
            <a:ext cx="325510" cy="228600"/>
          </a:xfrm>
          <a:prstGeom prst="rect">
            <a:avLst/>
          </a:prstGeom>
        </p:spPr>
      </p:pic>
      <p:pic>
        <p:nvPicPr>
          <p:cNvPr id="14" name="Image 13" descr="C:\Users\Catherine\Documents\CP\7 Lecture Pilotis\Gestes BM Pilotis\z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87" y="105337"/>
            <a:ext cx="688276" cy="72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390" y="119427"/>
            <a:ext cx="674574" cy="56214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390" y="940545"/>
            <a:ext cx="396000" cy="5573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19" y="605183"/>
            <a:ext cx="1952731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>
              <a:tabLst>
                <a:tab pos="355600" algn="l"/>
              </a:tabLst>
            </a:pPr>
            <a:r>
              <a:rPr lang="fr-FR" sz="2400" dirty="0" smtClean="0">
                <a:cs typeface="Cursivestandard"/>
              </a:rPr>
              <a:t>[</a:t>
            </a:r>
            <a:r>
              <a:rPr lang="fr-FR" sz="2400" dirty="0">
                <a:cs typeface="Cursivestandard"/>
              </a:rPr>
              <a:t>e</a:t>
            </a:r>
            <a:r>
              <a:rPr lang="fr-FR" sz="2400" dirty="0" smtClean="0">
                <a:cs typeface="Cursivestandard"/>
              </a:rPr>
              <a:t>]</a:t>
            </a:r>
            <a:endParaRPr lang="fr-FR" sz="2400" dirty="0">
              <a:cs typeface="Cursivestandard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3159" y="1849192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étoile</a:t>
            </a:r>
            <a:endParaRPr lang="fr-FR" sz="2400" dirty="0">
              <a:latin typeface="Cursivestandard"/>
              <a:cs typeface="Cursivestandard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203159" y="801860"/>
            <a:ext cx="285729" cy="385456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4585104" y="1849192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00"/>
                </a:solidFill>
              </a:rPr>
              <a:t>n</a:t>
            </a:r>
            <a:r>
              <a:rPr lang="fr-FR" sz="2400" dirty="0" smtClean="0">
                <a:solidFill>
                  <a:srgbClr val="008000"/>
                </a:solidFill>
              </a:rPr>
              <a:t>ez</a:t>
            </a:r>
            <a:endParaRPr lang="fr-FR" sz="2400" dirty="0" smtClean="0"/>
          </a:p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Cursivestandard"/>
                <a:cs typeface="Cursivestandard"/>
              </a:rPr>
              <a:t>n</a:t>
            </a:r>
            <a:r>
              <a:rPr lang="fr-FR" sz="2400" dirty="0" smtClean="0">
                <a:solidFill>
                  <a:srgbClr val="008000"/>
                </a:solidFill>
                <a:latin typeface="Cursivestandard"/>
                <a:cs typeface="Cursivestandard"/>
              </a:rPr>
              <a:t>ez</a:t>
            </a:r>
            <a:endParaRPr lang="fr-FR" sz="2400" dirty="0">
              <a:latin typeface="Cursivestandard"/>
              <a:cs typeface="Cursivestandard"/>
            </a:endParaRPr>
          </a:p>
        </p:txBody>
      </p:sp>
      <p:pic>
        <p:nvPicPr>
          <p:cNvPr id="8" name="Image 7" descr="C:\Users\Catherine\Documents\CP\7 Lecture\1 Pilotis\Gestes BM Pilotis\é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66" y="605183"/>
            <a:ext cx="627682" cy="72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67886" t="16704" b="5962"/>
          <a:stretch/>
        </p:blipFill>
        <p:spPr>
          <a:xfrm>
            <a:off x="4822897" y="1905965"/>
            <a:ext cx="489682" cy="55706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>
            <a:off x="5286486" y="2104373"/>
            <a:ext cx="270934" cy="105825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7375307"/>
              </p:ext>
            </p:extLst>
          </p:nvPr>
        </p:nvGraphicFramePr>
        <p:xfrm>
          <a:off x="111719" y="2727065"/>
          <a:ext cx="6705600" cy="396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736599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m’entraîne à lire des syllabes 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rez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ler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drez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zer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cher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trer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endParaRPr lang="fr-FR" sz="2000" kern="1200" baseline="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4061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 nouveaux mots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45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du papier</a:t>
                      </a:r>
                      <a:endParaRPr lang="fr-FR" sz="1400" u="non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bélier</a:t>
                      </a:r>
                      <a:endParaRPr lang="fr-FR" sz="1400" u="non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panier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dîner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palmier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boucher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mesurer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jardinier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fermier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l’évier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rosier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passer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jouer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poser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sauter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chez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assez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vous jouez</a:t>
                      </a:r>
                      <a:endParaRPr lang="fr-FR" sz="1400" u="none" kern="1200" baseline="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vous posez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vous sautez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625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phrases 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</a:t>
                      </a: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dîner est préparé. Papa a acheté une tarte de chez le pâtissier.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a aussi préparé un velouté à la tomate.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« Vous allez adorer, c’est un délice. Après le dîner, vous irez jouer. Puis vous lirez un peu avant d’aller au lit », dit Papa à Jules et Mathis.</a:t>
                      </a:r>
                      <a:endParaRPr lang="fr-FR" sz="16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3710696" y="2727065"/>
            <a:ext cx="3055822" cy="6375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008000"/>
                </a:solidFill>
                <a:latin typeface="Script Ecole 2"/>
                <a:cs typeface="Script Ecole 2"/>
              </a:rPr>
              <a:t> </a:t>
            </a:r>
            <a:r>
              <a:rPr lang="fr-FR" dirty="0" smtClean="0">
                <a:solidFill>
                  <a:srgbClr val="008000"/>
                </a:solidFill>
                <a:latin typeface="Script Ecole 2"/>
                <a:cs typeface="Script Ecole 2"/>
              </a:rPr>
              <a:t>     </a:t>
            </a:r>
            <a:r>
              <a:rPr lang="fr-FR" sz="1600" dirty="0" smtClean="0">
                <a:solidFill>
                  <a:srgbClr val="008000"/>
                </a:solidFill>
                <a:latin typeface="Script Ecole 2"/>
                <a:cs typeface="Script Ecole 2"/>
              </a:rPr>
              <a:t>es</a:t>
            </a:r>
            <a:r>
              <a:rPr lang="fr-FR" sz="1600" dirty="0" smtClean="0">
                <a:latin typeface="Script Ecole 2"/>
                <a:cs typeface="Script Ecole 2"/>
              </a:rPr>
              <a:t> : les, des, tes, ses, mes</a:t>
            </a:r>
          </a:p>
          <a:p>
            <a:pPr>
              <a:lnSpc>
                <a:spcPct val="120000"/>
              </a:lnSpc>
            </a:pPr>
            <a:r>
              <a:rPr lang="fr-FR" sz="1600" dirty="0" smtClean="0">
                <a:solidFill>
                  <a:srgbClr val="008000"/>
                </a:solidFill>
                <a:latin typeface="Script Ecole 2"/>
                <a:cs typeface="Script Ecole 2"/>
              </a:rPr>
              <a:t>       </a:t>
            </a:r>
            <a:r>
              <a:rPr lang="fr-FR" sz="1600" dirty="0" err="1" smtClean="0">
                <a:solidFill>
                  <a:srgbClr val="008000"/>
                </a:solidFill>
                <a:latin typeface="Script Ecole 2"/>
                <a:cs typeface="Script Ecole 2"/>
              </a:rPr>
              <a:t>ed</a:t>
            </a:r>
            <a:r>
              <a:rPr lang="fr-FR" sz="1600" dirty="0" smtClean="0">
                <a:latin typeface="Script Ecole 2"/>
                <a:cs typeface="Script Ecole 2"/>
              </a:rPr>
              <a:t> : un pied</a:t>
            </a:r>
            <a:endParaRPr lang="fr-FR" sz="1600" dirty="0">
              <a:latin typeface="Script Ecole 2"/>
              <a:cs typeface="Script Ecole 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2528" y="285928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ursivestandard"/>
                <a:cs typeface="Cursivestandard"/>
              </a:rPr>
              <a:t>❗️</a:t>
            </a:r>
            <a:endParaRPr lang="fr-FR" sz="1600" dirty="0">
              <a:solidFill>
                <a:srgbClr val="0000FF"/>
              </a:solidFill>
              <a:latin typeface="Script Ecole 2"/>
              <a:cs typeface="Script Ecole 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49629" y="696198"/>
            <a:ext cx="3317824" cy="738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/>
            <a:r>
              <a:rPr lang="fr-FR" sz="44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  é  er </a:t>
            </a:r>
            <a:r>
              <a:rPr lang="fr-FR" sz="4400" b="1" dirty="0" smtClean="0">
                <a:solidFill>
                  <a:srgbClr val="008000"/>
                </a:solidFill>
                <a:latin typeface="Cursivestandard"/>
                <a:cs typeface="Script Ecole 2"/>
              </a:rPr>
              <a:t> </a:t>
            </a:r>
            <a:r>
              <a:rPr lang="fr-FR" sz="4400" b="1" dirty="0" err="1" smtClean="0">
                <a:solidFill>
                  <a:srgbClr val="008000"/>
                </a:solidFill>
                <a:latin typeface="Script Ecole 2"/>
                <a:cs typeface="Script Ecole 2"/>
              </a:rPr>
              <a:t>ez</a:t>
            </a:r>
            <a:endParaRPr lang="fr-FR" sz="4400" b="1" dirty="0">
              <a:solidFill>
                <a:srgbClr val="008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560262" y="958716"/>
            <a:ext cx="325510" cy="228600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2449629" y="1849192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rocher</a:t>
            </a:r>
            <a:endParaRPr lang="fr-FR" sz="2400" dirty="0">
              <a:latin typeface="Cursivestandard"/>
              <a:cs typeface="Cursivestandard"/>
            </a:endParaRPr>
          </a:p>
        </p:txBody>
      </p:sp>
      <p:pic>
        <p:nvPicPr>
          <p:cNvPr id="19" name="Picture 2" descr="Résultat d’image pour Images étoile de me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311" y="1905965"/>
            <a:ext cx="670551" cy="527991"/>
          </a:xfrm>
          <a:prstGeom prst="rect">
            <a:avLst/>
          </a:prstGeom>
          <a:noFill/>
        </p:spPr>
      </p:pic>
      <p:pic>
        <p:nvPicPr>
          <p:cNvPr id="20" name="Picture 4" descr="Résultat d’image pour Images Rocher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7081" y="1942299"/>
            <a:ext cx="594905" cy="491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133" y="67732"/>
            <a:ext cx="1952731" cy="787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>
              <a:tabLst>
                <a:tab pos="355600" algn="l"/>
              </a:tabLst>
            </a:pPr>
            <a:r>
              <a:rPr lang="fr-FR" sz="2400" dirty="0" smtClean="0">
                <a:cs typeface="Cursivestandard"/>
              </a:rPr>
              <a:t>[</a:t>
            </a:r>
            <a:r>
              <a:rPr lang="fr-FR" sz="2400" dirty="0">
                <a:cs typeface="Cursivestandard"/>
              </a:rPr>
              <a:t>k</a:t>
            </a:r>
            <a:r>
              <a:rPr lang="fr-FR" sz="2400" dirty="0" smtClean="0">
                <a:cs typeface="Cursivestandard"/>
              </a:rPr>
              <a:t>]</a:t>
            </a:r>
            <a:endParaRPr lang="fr-FR" sz="2400" dirty="0">
              <a:cs typeface="Cursivestandard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391123" y="2398777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fr-FR" sz="2400" dirty="0" smtClean="0">
                <a:solidFill>
                  <a:srgbClr val="3366FF"/>
                </a:solidFill>
                <a:latin typeface="Cursivestandard"/>
                <a:cs typeface="Cursivestandard"/>
              </a:rPr>
              <a:t>k</a:t>
            </a:r>
            <a:r>
              <a:rPr lang="fr-FR" sz="2400" dirty="0" smtClean="0">
                <a:latin typeface="Cursivestandard"/>
                <a:cs typeface="Cursivestandard"/>
              </a:rPr>
              <a:t>iwi</a:t>
            </a:r>
            <a:endParaRPr lang="fr-FR" sz="2400" dirty="0">
              <a:latin typeface="Cursivestandard"/>
              <a:cs typeface="Cursivestandard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9056692"/>
              </p:ext>
            </p:extLst>
          </p:nvPr>
        </p:nvGraphicFramePr>
        <p:xfrm>
          <a:off x="244220" y="3295650"/>
          <a:ext cx="6334236" cy="6048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3559"/>
                <a:gridCol w="1583559"/>
                <a:gridCol w="1583559"/>
                <a:gridCol w="1583559"/>
              </a:tblGrid>
              <a:tr h="1671086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m’entraîne à lire des syllabes: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ca   cou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co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cu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que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qua   qui   que   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qui 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quou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</a:t>
                      </a:r>
                      <a:endParaRPr lang="fr-FR" sz="2000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Cursivestandard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ko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ke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koul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kur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kol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koi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ka  </a:t>
                      </a:r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kau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ke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kau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keu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kou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kir  </a:t>
                      </a:r>
                      <a:r>
                        <a:rPr lang="fr-FR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klu</a:t>
                      </a:r>
                      <a:r>
                        <a:rPr lang="fr-FR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953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mots:</a:t>
                      </a:r>
                      <a:endParaRPr lang="fr-FR" sz="1400" u="sng" kern="1200" baseline="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5427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coq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lac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sac</a:t>
                      </a:r>
                      <a:endParaRPr lang="fr-FR" sz="1400" u="none" kern="1200" baseline="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choc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avec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cabane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a vécu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cochon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cocon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écoute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rgbClr val="000000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cas</a:t>
                      </a:r>
                      <a:r>
                        <a:rPr lang="fr-FR" sz="1400" u="none" kern="1200" dirty="0" smtClean="0">
                          <a:solidFill>
                            <a:srgbClr val="3366F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</a:t>
                      </a: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elle se mo</a:t>
                      </a:r>
                      <a:r>
                        <a:rPr lang="fr-FR" sz="1400" u="none" kern="1200" dirty="0" smtClean="0">
                          <a:solidFill>
                            <a:srgbClr val="3366F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</a:t>
                      </a: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</a:t>
                      </a:r>
                      <a:r>
                        <a:rPr lang="fr-FR" sz="1400" u="none" kern="1200" dirty="0" smtClean="0">
                          <a:solidFill>
                            <a:srgbClr val="3366F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</a:t>
                      </a:r>
                      <a:r>
                        <a:rPr lang="fr-FR" sz="1400" u="none" kern="1200" dirty="0" smtClean="0">
                          <a:solidFill>
                            <a:srgbClr val="008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eu</a:t>
                      </a: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l’é</a:t>
                      </a:r>
                      <a:r>
                        <a:rPr lang="fr-FR" sz="1400" u="none" kern="1200" baseline="0" dirty="0" smtClean="0">
                          <a:solidFill>
                            <a:srgbClr val="3366F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ipe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je </a:t>
                      </a:r>
                      <a:r>
                        <a:rPr lang="fr-FR" sz="1400" u="none" kern="1200" baseline="0" dirty="0" smtClean="0">
                          <a:solidFill>
                            <a:srgbClr val="3366F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itte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mas</a:t>
                      </a:r>
                      <a:r>
                        <a:rPr lang="fr-FR" sz="1400" u="none" kern="1200" baseline="0" dirty="0" smtClean="0">
                          <a:solidFill>
                            <a:srgbClr val="3366F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qui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taquine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équipe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quelque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question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pourquoi</a:t>
                      </a: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400" u="none" kern="1200" dirty="0" smtClean="0">
                        <a:solidFill>
                          <a:schemeClr val="tx1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képi</a:t>
                      </a:r>
                      <a:endParaRPr lang="fr-FR" sz="1400" u="non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karaté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okapi</a:t>
                      </a:r>
                      <a:endParaRPr lang="fr-FR" sz="1400" u="non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koala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rgbClr val="000000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anorak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ski</a:t>
                      </a:r>
                      <a:endParaRPr lang="fr-FR" sz="1400" u="none" kern="1200" dirty="0" smtClean="0">
                        <a:solidFill>
                          <a:srgbClr val="A6A6A6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kimono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kilo</a:t>
                      </a:r>
                      <a:endParaRPr lang="fr-FR" sz="1400" u="none" kern="1200" dirty="0" smtClean="0">
                        <a:solidFill>
                          <a:srgbClr val="000000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167639" y="296116"/>
            <a:ext cx="285729" cy="3854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190872" y="990612"/>
            <a:ext cx="325510" cy="228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0505" y="296116"/>
            <a:ext cx="3837448" cy="1935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32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Cc </a:t>
            </a:r>
            <a:r>
              <a:rPr lang="fr-FR" sz="3200" b="1" dirty="0" smtClean="0">
                <a:solidFill>
                  <a:srgbClr val="3366FF"/>
                </a:solidFill>
                <a:latin typeface="PlumBAE" pitchFamily="2" charset="0"/>
                <a:cs typeface="Script Ecole 2"/>
              </a:rPr>
              <a:t>C c</a:t>
            </a:r>
          </a:p>
          <a:p>
            <a:pPr marL="271463" algn="ctr"/>
            <a:r>
              <a:rPr lang="fr-FR" sz="32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K k  </a:t>
            </a:r>
            <a:r>
              <a:rPr lang="fr-FR" sz="3200" b="1" dirty="0" smtClean="0">
                <a:solidFill>
                  <a:srgbClr val="3366FF"/>
                </a:solidFill>
                <a:latin typeface="CrayonL" pitchFamily="2" charset="0"/>
                <a:cs typeface="Cursivestandard"/>
              </a:rPr>
              <a:t>K k</a:t>
            </a:r>
            <a:endParaRPr lang="fr-FR" sz="3200" b="1" dirty="0" smtClean="0">
              <a:solidFill>
                <a:srgbClr val="3366FF"/>
              </a:solidFill>
              <a:latin typeface="CrayonL" pitchFamily="2" charset="0"/>
            </a:endParaRPr>
          </a:p>
          <a:p>
            <a:pPr marL="185738" algn="ctr"/>
            <a:r>
              <a:rPr lang="fr-FR" sz="32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Q q </a:t>
            </a:r>
            <a:r>
              <a:rPr lang="fr-FR" sz="3200" b="1" dirty="0" smtClean="0">
                <a:solidFill>
                  <a:srgbClr val="3366FF"/>
                </a:solidFill>
                <a:latin typeface="CrayonL" pitchFamily="2" charset="0"/>
                <a:cs typeface="Cursivestandard"/>
              </a:rPr>
              <a:t>Q q</a:t>
            </a:r>
            <a:endParaRPr lang="fr-FR" sz="3200" b="1" dirty="0">
              <a:solidFill>
                <a:srgbClr val="3366FF"/>
              </a:solidFill>
              <a:latin typeface="CrayonL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711097" y="2408180"/>
            <a:ext cx="1716270" cy="576000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endParaRPr lang="fr-FR" sz="2400" dirty="0" smtClean="0">
              <a:solidFill>
                <a:srgbClr val="0000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Cursivestandard"/>
                <a:cs typeface="Cursivestandard"/>
              </a:rPr>
              <a:t>qu</a:t>
            </a:r>
            <a:r>
              <a:rPr lang="fr-FR" sz="2400" dirty="0" smtClean="0">
                <a:solidFill>
                  <a:srgbClr val="000000"/>
                </a:solidFill>
                <a:latin typeface="Cursivestandard"/>
                <a:cs typeface="Cursivestandard"/>
              </a:rPr>
              <a:t>ille</a:t>
            </a:r>
            <a:r>
              <a:rPr lang="fr-FR" sz="2400" dirty="0" smtClean="0">
                <a:solidFill>
                  <a:srgbClr val="008000"/>
                </a:solidFill>
                <a:latin typeface="Cursivestandard"/>
                <a:cs typeface="Cursivestandard"/>
              </a:rPr>
              <a:t> </a:t>
            </a:r>
            <a:endParaRPr lang="fr-FR" sz="2400" dirty="0">
              <a:latin typeface="Cursivestandard"/>
              <a:cs typeface="Cursivestandard"/>
            </a:endParaRPr>
          </a:p>
        </p:txBody>
      </p:sp>
      <p:pic>
        <p:nvPicPr>
          <p:cNvPr id="11" name="Image 10" descr="C:\Users\Catherine\Documents\CP\7 Lecture Pilotis\Gestes BM Pilotis\c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5" y="101048"/>
            <a:ext cx="648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641493" y="1104912"/>
            <a:ext cx="325510" cy="228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553878" y="1562112"/>
            <a:ext cx="325510" cy="228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265" y="2438029"/>
            <a:ext cx="579814" cy="5399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115" y="2408180"/>
            <a:ext cx="576000" cy="576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716633" y="567272"/>
            <a:ext cx="325510" cy="228600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244220" y="2359525"/>
            <a:ext cx="2040466" cy="613838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fr-FR" sz="2400" dirty="0" smtClean="0">
                <a:solidFill>
                  <a:srgbClr val="3366FF"/>
                </a:solidFill>
              </a:rPr>
              <a:t>cube</a:t>
            </a:r>
            <a:endParaRPr lang="fr-FR" sz="2400" dirty="0"/>
          </a:p>
        </p:txBody>
      </p:sp>
      <p:pic>
        <p:nvPicPr>
          <p:cNvPr id="18" name="Picture 2" descr="Résultat d’image pour Images Cube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220" y="2408180"/>
            <a:ext cx="596974" cy="565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à coins arrondis 37"/>
          <p:cNvSpPr/>
          <p:nvPr/>
        </p:nvSpPr>
        <p:spPr>
          <a:xfrm>
            <a:off x="201929" y="4095410"/>
            <a:ext cx="3979969" cy="62121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93133" y="67733"/>
            <a:ext cx="1952731" cy="829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>
              <a:tabLst>
                <a:tab pos="355600" algn="l"/>
              </a:tabLst>
            </a:pPr>
            <a:r>
              <a:rPr lang="fr-FR" sz="2400" dirty="0" smtClean="0">
                <a:cs typeface="Cursivestandard"/>
              </a:rPr>
              <a:t>[</a:t>
            </a:r>
            <a:r>
              <a:rPr lang="fr-FR" sz="2400" dirty="0">
                <a:cs typeface="Cursivestandard"/>
              </a:rPr>
              <a:t>g</a:t>
            </a:r>
            <a:r>
              <a:rPr lang="fr-FR" sz="2400" dirty="0" smtClean="0">
                <a:cs typeface="Cursivestandard"/>
              </a:rPr>
              <a:t>]</a:t>
            </a:r>
            <a:endParaRPr lang="fr-FR" sz="2400" dirty="0">
              <a:cs typeface="Cursivestandard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50505" y="296116"/>
            <a:ext cx="2556000" cy="1367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algn="ctr"/>
            <a:r>
              <a:rPr lang="fr-FR" sz="2800" b="1" dirty="0">
                <a:solidFill>
                  <a:srgbClr val="3366FF"/>
                </a:solidFill>
                <a:latin typeface="Script Ecole 2"/>
                <a:cs typeface="Script Ecole 2"/>
              </a:rPr>
              <a:t>G</a:t>
            </a:r>
            <a:r>
              <a:rPr lang="fr-FR" sz="28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 </a:t>
            </a:r>
            <a:r>
              <a:rPr lang="fr-FR" sz="2800" b="1" dirty="0">
                <a:solidFill>
                  <a:srgbClr val="3366FF"/>
                </a:solidFill>
                <a:latin typeface="Script Ecole 2"/>
                <a:cs typeface="Script Ecole 2"/>
              </a:rPr>
              <a:t>g</a:t>
            </a:r>
            <a:r>
              <a:rPr lang="fr-FR" sz="2800" b="1" dirty="0" smtClean="0">
                <a:solidFill>
                  <a:srgbClr val="3366FF"/>
                </a:solidFill>
                <a:latin typeface="Script Ecole 2"/>
                <a:cs typeface="Script Ecole 2"/>
              </a:rPr>
              <a:t> /</a:t>
            </a:r>
            <a:r>
              <a:rPr lang="fr-FR" sz="2800" b="1" dirty="0" smtClean="0">
                <a:solidFill>
                  <a:srgbClr val="3366FF"/>
                </a:solidFill>
                <a:latin typeface="Cursivestandard"/>
                <a:cs typeface="Cursivestandard"/>
              </a:rPr>
              <a:t>GU </a:t>
            </a:r>
            <a:r>
              <a:rPr lang="fr-FR" sz="2800" b="1" dirty="0" err="1" smtClean="0">
                <a:solidFill>
                  <a:srgbClr val="3366FF"/>
                </a:solidFill>
                <a:latin typeface="Cursivestandard"/>
                <a:cs typeface="Cursivestandard"/>
              </a:rPr>
              <a:t>gu</a:t>
            </a: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4758267" y="67734"/>
            <a:ext cx="2040466" cy="829734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2400" dirty="0" smtClean="0">
                <a:solidFill>
                  <a:srgbClr val="3366FF"/>
                </a:solidFill>
              </a:rPr>
              <a:t>g</a:t>
            </a:r>
            <a:r>
              <a:rPr lang="fr-FR" sz="2400" dirty="0" smtClean="0"/>
              <a:t>âteau</a:t>
            </a:r>
          </a:p>
          <a:p>
            <a:pPr algn="r"/>
            <a:r>
              <a:rPr lang="fr-FR" sz="2400" dirty="0" smtClean="0">
                <a:solidFill>
                  <a:srgbClr val="3366FF"/>
                </a:solidFill>
                <a:latin typeface="CrayonL" pitchFamily="2" charset="0"/>
                <a:cs typeface="Cursivestandard"/>
              </a:rPr>
              <a:t>g</a:t>
            </a:r>
            <a:r>
              <a:rPr lang="fr-FR" sz="2400" dirty="0" smtClean="0">
                <a:latin typeface="CrayonL" pitchFamily="2" charset="0"/>
                <a:cs typeface="Cursivestandard"/>
              </a:rPr>
              <a:t>âteau</a:t>
            </a:r>
            <a:endParaRPr lang="fr-FR" sz="2400" dirty="0">
              <a:latin typeface="CrayonL" pitchFamily="2" charset="0"/>
              <a:cs typeface="Cursivestandard"/>
            </a:endParaRPr>
          </a:p>
        </p:txBody>
      </p:sp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553249"/>
              </p:ext>
            </p:extLst>
          </p:nvPr>
        </p:nvGraphicFramePr>
        <p:xfrm>
          <a:off x="147531" y="2566088"/>
          <a:ext cx="6705600" cy="6223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2421466">
                <a:tc gridSpan="4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 syllabes: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6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2400" b="1" u="none" kern="1200" dirty="0" smtClean="0">
                          <a:solidFill>
                            <a:srgbClr val="3366F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800" u="sng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800" u="none" kern="1200" dirty="0" smtClean="0">
                        <a:solidFill>
                          <a:schemeClr val="tx1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️  ❗️ 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800" u="none" kern="1200" baseline="0" dirty="0" smtClean="0">
                          <a:solidFill>
                            <a:srgbClr val="3366F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</a:t>
                      </a:r>
                      <a:endParaRPr lang="fr-FR" sz="1800" u="none" kern="1200" dirty="0" smtClean="0">
                        <a:solidFill>
                          <a:srgbClr val="3366FF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35446">
                <a:tc gridSpan="4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m’entraîne à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lire des syllabes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 </a:t>
                      </a:r>
                      <a:r>
                        <a:rPr lang="fr-FR" sz="11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</a:t>
                      </a:r>
                      <a:endParaRPr lang="fr-FR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ga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gou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go  ag   glu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gra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gli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 gui gue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ga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go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gou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Script Ecole 2"/>
                        </a:rPr>
                        <a:t> 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grou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gu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rayonL" pitchFamily="2" charset="0"/>
                          <a:ea typeface="+mn-ea"/>
                          <a:cs typeface="Cursivestandard"/>
                        </a:rPr>
                        <a:t> 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fr-FR" sz="1800" u="none" kern="1200" dirty="0" smtClean="0">
                        <a:solidFill>
                          <a:srgbClr val="3366FF"/>
                        </a:solidFill>
                        <a:effectLst/>
                        <a:latin typeface="Cursivestandard"/>
                        <a:ea typeface="+mn-ea"/>
                        <a:cs typeface="Cursivestandar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146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Je lis des</a:t>
                      </a:r>
                      <a:r>
                        <a:rPr lang="fr-FR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 mots nouveaux</a:t>
                      </a:r>
                      <a:r>
                        <a:rPr lang="fr-FR" sz="1400" u="sng" kern="1200" dirty="0" smtClean="0">
                          <a:solidFill>
                            <a:schemeClr val="tx1"/>
                          </a:solidFill>
                          <a:effectLst/>
                          <a:latin typeface="Cursivestandard"/>
                          <a:ea typeface="+mn-ea"/>
                          <a:cs typeface="Cursivestandard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se régale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goû</a:t>
                      </a:r>
                      <a:r>
                        <a:rPr lang="fr-FR" sz="1400" u="non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t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les </a:t>
                      </a:r>
                      <a:r>
                        <a:rPr lang="fr-FR" sz="1400" u="none" kern="1200" dirty="0" err="1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légo</a:t>
                      </a:r>
                      <a:r>
                        <a:rPr lang="fr-FR" sz="1400" u="none" kern="1200" dirty="0" err="1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  <a:endParaRPr lang="fr-FR" sz="1400" u="none" kern="1200" dirty="0" smtClean="0">
                        <a:solidFill>
                          <a:srgbClr val="7F7F7F"/>
                        </a:solidFill>
                        <a:effectLst/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regarde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gro</a:t>
                      </a:r>
                      <a:r>
                        <a:rPr lang="fr-FR" sz="1400" u="none" kern="1200" dirty="0" smtClean="0">
                          <a:solidFill>
                            <a:srgbClr val="7F7F7F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Rigolo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la virgule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des légumes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fatigué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guidon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muguet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grue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agrafe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groupe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gonfler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guirlande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 tigre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grand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grise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l’ogre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une règle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aveugle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 ongle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il glisse </a:t>
                      </a:r>
                      <a:endParaRPr lang="fr-FR" sz="1400" kern="1200" baseline="0" dirty="0" smtClean="0">
                        <a:solidFill>
                          <a:schemeClr val="tx1"/>
                        </a:solidFill>
                        <a:effectLst/>
                        <a:latin typeface="CrayonL" pitchFamily="2" charset="0"/>
                        <a:ea typeface="+mn-ea"/>
                        <a:cs typeface="Cursivestandard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le dragon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 vague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figure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gomme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</a:t>
                      </a: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 gigot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galop</a:t>
                      </a:r>
                      <a:endParaRPr lang="fr-FR" sz="1400" kern="1200" baseline="0" dirty="0" smtClean="0">
                        <a:solidFill>
                          <a:schemeClr val="tx1"/>
                        </a:solidFill>
                        <a:effectLst/>
                        <a:latin typeface="CrayonL" pitchFamily="2" charset="0"/>
                        <a:ea typeface="+mn-ea"/>
                        <a:cs typeface="Cursivestandard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 angle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la glace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le glaçon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Une figurine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kern="1200" dirty="0" smtClean="0"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+mn-ea"/>
                          <a:cs typeface="Script Ecole 2"/>
                        </a:rPr>
                        <a:t>guérir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2"/>
          <a:srcRect l="9333" t="8667" r="65333" b="57158"/>
          <a:stretch/>
        </p:blipFill>
        <p:spPr>
          <a:xfrm>
            <a:off x="167639" y="296116"/>
            <a:ext cx="285729" cy="38545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2"/>
          <a:srcRect l="52332" t="59635" r="4001" b="9699"/>
          <a:stretch/>
        </p:blipFill>
        <p:spPr>
          <a:xfrm>
            <a:off x="2313930" y="848182"/>
            <a:ext cx="325510" cy="228600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893140" y="2845489"/>
            <a:ext cx="2888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FF0000"/>
                </a:solidFill>
                <a:latin typeface="Script Ecole 2"/>
                <a:cs typeface="Script Ecole 2"/>
              </a:rPr>
              <a:t>a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>
                <a:latin typeface="Script Ecole 2"/>
                <a:cs typeface="Script Ecole 2"/>
                <a:sym typeface="Wingdings"/>
              </a:rPr>
              <a:t>g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a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</a:t>
            </a:r>
            <a:r>
              <a:rPr lang="fr-FR" dirty="0">
                <a:latin typeface="Script Ecole 2"/>
                <a:cs typeface="Script Ecole 2"/>
                <a:sym typeface="Wingdings"/>
              </a:rPr>
              <a:t>→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la gare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FF0000"/>
                </a:solidFill>
                <a:latin typeface="Script Ecole 2"/>
                <a:cs typeface="Script Ecole 2"/>
              </a:rPr>
              <a:t>o 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go → une gomme</a:t>
            </a:r>
            <a:endParaRPr lang="fr-FR" dirty="0" smtClean="0">
              <a:solidFill>
                <a:srgbClr val="A6A6A6"/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FF0000"/>
                </a:solidFill>
                <a:latin typeface="Script Ecole 2"/>
                <a:cs typeface="Script Ecole 2"/>
              </a:rPr>
              <a:t>u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gu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→ les légume</a:t>
            </a:r>
            <a:r>
              <a:rPr lang="fr-FR" dirty="0" smtClean="0">
                <a:solidFill>
                  <a:srgbClr val="7F7F7F"/>
                </a:solidFill>
                <a:latin typeface="Script Ecole 2"/>
                <a:cs typeface="Script Ecole 2"/>
                <a:sym typeface="Wingdings"/>
              </a:rPr>
              <a:t>s</a:t>
            </a:r>
          </a:p>
        </p:txBody>
      </p:sp>
      <p:cxnSp>
        <p:nvCxnSpPr>
          <p:cNvPr id="68" name="Connecteur droit avec flèche 67"/>
          <p:cNvCxnSpPr/>
          <p:nvPr/>
        </p:nvCxnSpPr>
        <p:spPr>
          <a:xfrm flipV="1">
            <a:off x="512705" y="3061384"/>
            <a:ext cx="366334" cy="419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512705" y="3353484"/>
            <a:ext cx="366334" cy="127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512705" y="3480488"/>
            <a:ext cx="366334" cy="223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1197591" y="4048879"/>
            <a:ext cx="149493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FF0000"/>
                </a:solidFill>
                <a:latin typeface="Script Ecole 2"/>
                <a:cs typeface="Script Ecole 2"/>
              </a:rPr>
              <a:t>e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ge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 = je 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Script Ecole 2"/>
              <a:cs typeface="Script Ecole 2"/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FF0000"/>
                </a:solidFill>
                <a:latin typeface="Script Ecole 2"/>
                <a:cs typeface="Script Ecole 2"/>
              </a:rPr>
              <a:t>i</a:t>
            </a:r>
            <a:r>
              <a:rPr lang="fr-FR" dirty="0" smtClean="0">
                <a:solidFill>
                  <a:srgbClr val="FF0000"/>
                </a:solidFill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 smtClean="0">
                <a:latin typeface="Script Ecole 2"/>
                <a:cs typeface="Script Ecole 2"/>
                <a:sym typeface="Wingdings"/>
              </a:rPr>
              <a:t>→ gi = </a:t>
            </a:r>
            <a:r>
              <a:rPr lang="fr-FR" dirty="0" err="1" smtClean="0">
                <a:latin typeface="Script Ecole 2"/>
                <a:cs typeface="Script Ecole 2"/>
                <a:sym typeface="Wingdings"/>
              </a:rPr>
              <a:t>ji</a:t>
            </a:r>
            <a:endParaRPr lang="fr-FR" dirty="0" smtClean="0">
              <a:solidFill>
                <a:srgbClr val="A6A6A6"/>
              </a:solidFill>
              <a:latin typeface="Script Ecole 2"/>
              <a:cs typeface="Script Ecole 2"/>
              <a:sym typeface="Wingdings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 flipV="1">
            <a:off x="1065149" y="4331384"/>
            <a:ext cx="189393" cy="127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1065149" y="4458388"/>
            <a:ext cx="189393" cy="124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Image 73" descr="C:\Users\Catherine\Documents\CP\7 Lecture Pilotis\Gestes BM Pilotis\g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4" y="101601"/>
            <a:ext cx="659366" cy="78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65" y="164183"/>
            <a:ext cx="873190" cy="683999"/>
          </a:xfrm>
          <a:prstGeom prst="rect">
            <a:avLst/>
          </a:prstGeom>
        </p:spPr>
      </p:pic>
      <p:pic>
        <p:nvPicPr>
          <p:cNvPr id="76" name="Image 75" descr="C:\Users\Catherine\Documents\CP\7 Lecture Pilotis\Gestes BM Pilotis\j.PNG"/>
          <p:cNvPicPr/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370" b="98104" l="7910" r="9830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40" y="4095410"/>
            <a:ext cx="540000" cy="62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22" b="100000" l="30472" r="695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6629" y="4133109"/>
            <a:ext cx="626536" cy="583512"/>
          </a:xfrm>
          <a:prstGeom prst="rect">
            <a:avLst/>
          </a:prstGeom>
        </p:spPr>
      </p:pic>
      <p:sp>
        <p:nvSpPr>
          <p:cNvPr id="40" name="Rectangle à coins arrondis 39"/>
          <p:cNvSpPr/>
          <p:nvPr/>
        </p:nvSpPr>
        <p:spPr>
          <a:xfrm>
            <a:off x="4812665" y="1049868"/>
            <a:ext cx="2040466" cy="1020232"/>
          </a:xfrm>
          <a:prstGeom prst="roundRect">
            <a:avLst/>
          </a:prstGeom>
          <a:ln w="12700" cmpd="sng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2400" dirty="0" smtClean="0">
                <a:solidFill>
                  <a:srgbClr val="3366FF"/>
                </a:solidFill>
              </a:rPr>
              <a:t>g</a:t>
            </a:r>
            <a:r>
              <a:rPr lang="fr-FR" sz="2400" dirty="0" smtClean="0"/>
              <a:t>uitare</a:t>
            </a:r>
          </a:p>
          <a:p>
            <a:pPr algn="r"/>
            <a:r>
              <a:rPr lang="fr-FR" sz="2400" dirty="0" smtClean="0">
                <a:solidFill>
                  <a:srgbClr val="3366FF"/>
                </a:solidFill>
                <a:latin typeface="CrayonL" pitchFamily="2" charset="0"/>
                <a:cs typeface="Cursivestandard"/>
              </a:rPr>
              <a:t>g</a:t>
            </a:r>
            <a:r>
              <a:rPr lang="fr-FR" sz="2400" dirty="0" smtClean="0">
                <a:latin typeface="CrayonL" pitchFamily="2" charset="0"/>
                <a:cs typeface="Cursivestandard"/>
              </a:rPr>
              <a:t>uitare</a:t>
            </a:r>
            <a:endParaRPr lang="fr-FR" sz="2400" dirty="0">
              <a:latin typeface="CrayonL" pitchFamily="2" charset="0"/>
              <a:cs typeface="Cursivestandard"/>
            </a:endParaRPr>
          </a:p>
        </p:txBody>
      </p:sp>
      <p:pic>
        <p:nvPicPr>
          <p:cNvPr id="3074" name="Picture 2" descr="Résultat d’images pour image guitar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55871" y="1219200"/>
            <a:ext cx="499769" cy="807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6267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8085</TotalTime>
  <Words>1324</Words>
  <Application>Microsoft Macintosh PowerPoint</Application>
  <PresentationFormat>Format A4 (210 x 297 mm)</PresentationFormat>
  <Paragraphs>545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Gabriel</dc:creator>
  <cp:lastModifiedBy>Yohan LANDRY</cp:lastModifiedBy>
  <cp:revision>145</cp:revision>
  <cp:lastPrinted>2016-11-17T17:14:31Z</cp:lastPrinted>
  <dcterms:created xsi:type="dcterms:W3CDTF">2015-09-03T18:32:21Z</dcterms:created>
  <dcterms:modified xsi:type="dcterms:W3CDTF">2020-03-23T09:15:16Z</dcterms:modified>
</cp:coreProperties>
</file>