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69" autoAdjust="0"/>
    <p:restoredTop sz="99113" autoAdjust="0"/>
  </p:normalViewPr>
  <p:slideViewPr>
    <p:cSldViewPr snapToGrid="0" snapToObjects="1" showGuides="1">
      <p:cViewPr>
        <p:scale>
          <a:sx n="82" d="100"/>
          <a:sy n="82" d="100"/>
        </p:scale>
        <p:origin x="-1692" y="894"/>
      </p:cViewPr>
      <p:guideLst>
        <p:guide orient="horz" pos="3124"/>
        <p:guide pos="2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8420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715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999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7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910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3826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184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89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1398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55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016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1EA2-2354-5E4A-8D37-58BEBFEF9821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1129-F737-6D41-A57B-DDD4E2F98A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66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133" y="67732"/>
            <a:ext cx="1952731" cy="922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>
              <a:tabLst>
                <a:tab pos="355600" algn="l"/>
              </a:tabLst>
            </a:pPr>
            <a:r>
              <a:rPr lang="fr-FR" sz="2400" dirty="0">
                <a:cs typeface="Cursivestandard"/>
              </a:rPr>
              <a:t> [</a:t>
            </a:r>
            <a:r>
              <a:rPr lang="fr-FR" sz="2400" dirty="0" err="1"/>
              <a:t>ɑ</a:t>
            </a:r>
            <a:r>
              <a:rPr lang="fr-FR" sz="2400" dirty="0"/>
              <a:t>̃</a:t>
            </a:r>
            <a:r>
              <a:rPr lang="fr-FR" sz="2400" dirty="0" smtClean="0">
                <a:cs typeface="Cursivestandard"/>
              </a:rPr>
              <a:t>]</a:t>
            </a:r>
            <a:endParaRPr lang="fr-FR" sz="2400" dirty="0">
              <a:cs typeface="Cursivestandar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0505" y="67732"/>
            <a:ext cx="2556000" cy="12742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71463" algn="ctr"/>
            <a:r>
              <a:rPr lang="fr-FR" sz="4400" b="1" dirty="0" smtClean="0">
                <a:solidFill>
                  <a:srgbClr val="008000"/>
                </a:solidFill>
                <a:latin typeface="Script Ecole 2"/>
                <a:cs typeface="Script Ecole 2"/>
              </a:rPr>
              <a:t>an </a:t>
            </a:r>
            <a:r>
              <a:rPr lang="fr-FR" sz="4400" b="1" dirty="0" smtClean="0">
                <a:solidFill>
                  <a:srgbClr val="008000"/>
                </a:solidFill>
                <a:latin typeface="Cursivestandard"/>
                <a:cs typeface="Cursivestandard"/>
              </a:rPr>
              <a:t> </a:t>
            </a:r>
            <a:r>
              <a:rPr lang="fr-FR" sz="4400" b="1" dirty="0" err="1" smtClean="0">
                <a:solidFill>
                  <a:srgbClr val="008000"/>
                </a:solidFill>
                <a:latin typeface="CrayonL" pitchFamily="2" charset="0"/>
                <a:cs typeface="Cursivestandard"/>
              </a:rPr>
              <a:t>an</a:t>
            </a:r>
            <a:endParaRPr lang="fr-FR" sz="4400" b="1" dirty="0" smtClean="0">
              <a:solidFill>
                <a:srgbClr val="008000"/>
              </a:solidFill>
              <a:latin typeface="CrayonL" pitchFamily="2" charset="0"/>
              <a:cs typeface="Cursivestandard"/>
            </a:endParaRPr>
          </a:p>
          <a:p>
            <a:pPr marL="271463" algn="ctr"/>
            <a:r>
              <a:rPr lang="fr-FR" sz="4400" b="1" dirty="0" smtClean="0">
                <a:solidFill>
                  <a:srgbClr val="008000"/>
                </a:solidFill>
                <a:latin typeface="Script Ecole 2"/>
                <a:cs typeface="Script Ecole 2"/>
              </a:rPr>
              <a:t>en  </a:t>
            </a:r>
            <a:r>
              <a:rPr lang="fr-FR" sz="4400" b="1" dirty="0" smtClean="0">
                <a:solidFill>
                  <a:srgbClr val="008000"/>
                </a:solidFill>
                <a:latin typeface="CrayonL" pitchFamily="2" charset="0"/>
                <a:cs typeface="Cursivestandard"/>
              </a:rPr>
              <a:t>en</a:t>
            </a:r>
            <a:r>
              <a:rPr lang="fr-FR" sz="4400" b="1" dirty="0" smtClean="0">
                <a:solidFill>
                  <a:srgbClr val="008000"/>
                </a:solidFill>
                <a:latin typeface="Cursivestandard"/>
                <a:cs typeface="Cursivestandard"/>
              </a:rPr>
              <a:t> </a:t>
            </a:r>
            <a:endParaRPr lang="fr-FR" sz="4400" b="1" dirty="0">
              <a:solidFill>
                <a:srgbClr val="008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58267" y="67734"/>
            <a:ext cx="2040466" cy="613838"/>
          </a:xfrm>
          <a:prstGeom prst="roundRect">
            <a:avLst/>
          </a:prstGeom>
          <a:ln w="12700" cmpd="sng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rayonL" pitchFamily="2" charset="0"/>
              </a:rPr>
              <a:t>mam</a:t>
            </a:r>
            <a:r>
              <a:rPr lang="fr-FR" sz="2400" dirty="0" smtClean="0">
                <a:solidFill>
                  <a:srgbClr val="008000"/>
                </a:solidFill>
                <a:latin typeface="CrayonL" pitchFamily="2" charset="0"/>
              </a:rPr>
              <a:t>an</a:t>
            </a:r>
            <a:endParaRPr lang="fr-FR" sz="2400" dirty="0" smtClean="0">
              <a:latin typeface="CrayonL" pitchFamily="2" charset="0"/>
            </a:endParaRPr>
          </a:p>
          <a:p>
            <a:pPr algn="r">
              <a:lnSpc>
                <a:spcPct val="8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ursivestandard"/>
                <a:cs typeface="Cursivestandard"/>
              </a:rPr>
              <a:t>mam</a:t>
            </a:r>
            <a:r>
              <a:rPr lang="fr-FR" sz="2400" dirty="0" smtClean="0">
                <a:solidFill>
                  <a:srgbClr val="008000"/>
                </a:solidFill>
                <a:latin typeface="Cursivestandard"/>
                <a:cs typeface="Cursivestandard"/>
              </a:rPr>
              <a:t>an</a:t>
            </a:r>
            <a:endParaRPr lang="fr-FR" sz="2400" dirty="0">
              <a:latin typeface="Cursivestandard"/>
              <a:cs typeface="Cursivestandard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5836724"/>
              </p:ext>
            </p:extLst>
          </p:nvPr>
        </p:nvGraphicFramePr>
        <p:xfrm>
          <a:off x="152400" y="1612877"/>
          <a:ext cx="6705600" cy="6585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1287539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Je </a:t>
                      </a: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m’entraine à lire les</a:t>
                      </a:r>
                      <a:r>
                        <a:rPr lang="fr-FR" sz="1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 </a:t>
                      </a: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syllabes</a:t>
                      </a: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 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tan  </a:t>
                      </a:r>
                      <a:r>
                        <a:rPr lang="fr-FR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len</a:t>
                      </a: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 man  </a:t>
                      </a:r>
                      <a:r>
                        <a:rPr lang="fr-FR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ven</a:t>
                      </a: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  sen  </a:t>
                      </a:r>
                      <a:r>
                        <a:rPr lang="fr-FR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dran</a:t>
                      </a: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 dan   plan  ben  chan 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ben  </a:t>
                      </a: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pan 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men  </a:t>
                      </a:r>
                      <a:r>
                        <a:rPr lang="fr-FR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san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 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nan  </a:t>
                      </a:r>
                      <a:r>
                        <a:rPr lang="fr-FR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cen</a:t>
                      </a:r>
                      <a:r>
                        <a:rPr lang="fr-FR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 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flan  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van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8389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Je </a:t>
                      </a:r>
                      <a:r>
                        <a:rPr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lis de nouveaux mots</a:t>
                      </a:r>
                      <a:r>
                        <a:rPr lang="fr-FR" sz="1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ursivestandard"/>
                          <a:ea typeface="+mn-ea"/>
                          <a:cs typeface="Cursivestandard"/>
                        </a:rPr>
                        <a:t>: </a:t>
                      </a:r>
                      <a:endParaRPr lang="fr-FR" sz="1400" u="sng" kern="1200" baseline="0" dirty="0" smtClean="0">
                        <a:solidFill>
                          <a:schemeClr val="tx1"/>
                        </a:solidFill>
                        <a:effectLst/>
                        <a:latin typeface="Cursivestandard"/>
                        <a:ea typeface="+mn-ea"/>
                        <a:cs typeface="Cursivestandard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193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le ban</a:t>
                      </a:r>
                      <a:r>
                        <a:rPr lang="fr-FR" sz="1400" u="non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</a:t>
                      </a:r>
                      <a:endParaRPr lang="fr-FR" sz="1400" u="none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un</a:t>
                      </a: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plan</a:t>
                      </a:r>
                      <a:endParaRPr lang="fr-FR" sz="1400" u="none" kern="1200" dirty="0" smtClean="0">
                        <a:solidFill>
                          <a:srgbClr val="7F7F7F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un ran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c’est blan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le san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g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avan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elle</a:t>
                      </a: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est blanche</a:t>
                      </a:r>
                      <a:endParaRPr lang="fr-FR" sz="1400" u="none" kern="120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une planche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il lance</a:t>
                      </a:r>
                      <a:endParaRPr lang="fr-FR" sz="1400" u="none" kern="120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des gan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il men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il est len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  <a:endParaRPr lang="fr-FR" sz="1400" u="none" kern="1200" baseline="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elle ven</a:t>
                      </a:r>
                      <a:r>
                        <a:rPr lang="fr-FR" sz="1400" u="none" kern="1200" baseline="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un enfan</a:t>
                      </a:r>
                      <a:r>
                        <a:rPr lang="fr-FR" sz="1400" u="none" kern="1200" baseline="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  <a:endParaRPr lang="fr-FR" sz="1400" u="none" kern="120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lentemen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doucemen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rapidemen</a:t>
                      </a:r>
                      <a:r>
                        <a:rPr lang="fr-FR" sz="1400" u="none" kern="120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une enveloppe</a:t>
                      </a:r>
                      <a:endParaRPr lang="fr-FR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les den</a:t>
                      </a:r>
                      <a:r>
                        <a:rPr lang="fr-FR" sz="1400" u="none" kern="1200" baseline="0" dirty="0" smtClean="0">
                          <a:solidFill>
                            <a:srgbClr val="A6A6A6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1801930">
                <a:tc gridSpan="4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sng" kern="1200" dirty="0" smtClean="0">
                          <a:solidFill>
                            <a:srgbClr val="FF0000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Attention: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Quand</a:t>
                      </a: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 je vois AN ou EN , je lis le plus souvent [AN]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Mais parfois: océan = o/</a:t>
                      </a:r>
                      <a:r>
                        <a:rPr lang="fr-FR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cé</a:t>
                      </a: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/an     océanique =o/</a:t>
                      </a:r>
                      <a:r>
                        <a:rPr lang="fr-FR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cé</a:t>
                      </a: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/a/ni/que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Maintenant je peux lire: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Jules a six ans. Il n’est pas content, mais pas content du tout.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Il veut avoir neuf ans lui aussi, pour partir en colonie de vacances et dormir sous la tente comme son grand-frère Antoine.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cript Ecole 2"/>
                          <a:ea typeface="+mn-ea"/>
                          <a:cs typeface="Script Ecole 2"/>
                        </a:rPr>
                        <a:t>Maman lui a pourtant dit qu’il faut savoir attendre. Alors, en marchant, en sautant et en courant,  il attend de grandir.</a:t>
                      </a:r>
                      <a:endParaRPr lang="fr-FR" sz="1400" u="none" kern="1200" dirty="0" smtClean="0">
                        <a:solidFill>
                          <a:schemeClr val="tx1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u="none" kern="120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400" u="none" kern="1200" baseline="0" dirty="0" smtClean="0">
                        <a:solidFill>
                          <a:srgbClr val="A6A6A6"/>
                        </a:solidFill>
                        <a:effectLst/>
                        <a:latin typeface="Script Ecole 2"/>
                        <a:ea typeface="+mn-ea"/>
                        <a:cs typeface="Script Ecole 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9333" t="8667" r="65333" b="57158"/>
          <a:stretch/>
        </p:blipFill>
        <p:spPr>
          <a:xfrm>
            <a:off x="167639" y="296116"/>
            <a:ext cx="285729" cy="38545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l="52332" t="59635" r="4001" b="9699"/>
          <a:stretch/>
        </p:blipFill>
        <p:spPr>
          <a:xfrm>
            <a:off x="2190872" y="347146"/>
            <a:ext cx="325510" cy="228600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4758267" y="728133"/>
            <a:ext cx="2040466" cy="613838"/>
          </a:xfrm>
          <a:prstGeom prst="roundRect">
            <a:avLst/>
          </a:prstGeom>
          <a:ln w="12700" cmpd="sng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rayonL" pitchFamily="2" charset="0"/>
              </a:rPr>
              <a:t>v</a:t>
            </a:r>
            <a:r>
              <a:rPr lang="fr-FR" sz="2400" dirty="0" smtClean="0">
                <a:solidFill>
                  <a:srgbClr val="008000"/>
                </a:solidFill>
                <a:latin typeface="CrayonL" pitchFamily="2" charset="0"/>
              </a:rPr>
              <a:t>en</a:t>
            </a:r>
            <a:r>
              <a:rPr lang="fr-FR" sz="2400" dirty="0">
                <a:solidFill>
                  <a:srgbClr val="000000"/>
                </a:solidFill>
                <a:latin typeface="CrayonL" pitchFamily="2" charset="0"/>
              </a:rPr>
              <a:t>t</a:t>
            </a:r>
            <a:endParaRPr lang="fr-FR" sz="2400" dirty="0" smtClean="0">
              <a:solidFill>
                <a:srgbClr val="000000"/>
              </a:solidFill>
              <a:latin typeface="CrayonL" pitchFamily="2" charset="0"/>
            </a:endParaRPr>
          </a:p>
          <a:p>
            <a:pPr algn="r">
              <a:lnSpc>
                <a:spcPct val="8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ursivestandard"/>
                <a:cs typeface="Cursivestandard"/>
              </a:rPr>
              <a:t>v</a:t>
            </a:r>
            <a:r>
              <a:rPr lang="fr-FR" sz="2400" dirty="0" smtClean="0">
                <a:solidFill>
                  <a:srgbClr val="008000"/>
                </a:solidFill>
                <a:latin typeface="Cursivestandard"/>
                <a:cs typeface="Cursivestandard"/>
              </a:rPr>
              <a:t>en</a:t>
            </a:r>
            <a:r>
              <a:rPr lang="fr-FR" sz="2400" dirty="0">
                <a:solidFill>
                  <a:srgbClr val="000000"/>
                </a:solidFill>
                <a:latin typeface="Cursivestandard"/>
                <a:cs typeface="Cursivestandard"/>
              </a:rPr>
              <a:t>t</a:t>
            </a:r>
            <a:r>
              <a:rPr lang="fr-FR" sz="2400" dirty="0" smtClean="0">
                <a:solidFill>
                  <a:srgbClr val="008000"/>
                </a:solidFill>
                <a:latin typeface="Cursivestandard"/>
                <a:cs typeface="Cursivestandard"/>
              </a:rPr>
              <a:t> </a:t>
            </a:r>
            <a:endParaRPr lang="fr-FR" sz="2400" dirty="0">
              <a:latin typeface="Cursivestandard"/>
              <a:cs typeface="Cursivestandard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l="52332" t="59635" r="4001" b="9699"/>
          <a:stretch/>
        </p:blipFill>
        <p:spPr>
          <a:xfrm>
            <a:off x="2190872" y="990612"/>
            <a:ext cx="325510" cy="228600"/>
          </a:xfrm>
          <a:prstGeom prst="rect">
            <a:avLst/>
          </a:prstGeom>
        </p:spPr>
      </p:pic>
      <p:pic>
        <p:nvPicPr>
          <p:cNvPr id="12" name="Image 11" descr="C:\Users\Catherine\Documents\CP\6 Lecture Pilotis\Gestes BM Pilotis\an.PN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710" y="107602"/>
            <a:ext cx="754380" cy="84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2268" y="97371"/>
            <a:ext cx="452572" cy="576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2268" y="728133"/>
            <a:ext cx="914400" cy="608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8087</TotalTime>
  <Words>158</Words>
  <Application>Microsoft Macintosh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Yohan LANDRY</cp:lastModifiedBy>
  <cp:revision>146</cp:revision>
  <cp:lastPrinted>2016-11-17T17:14:31Z</cp:lastPrinted>
  <dcterms:created xsi:type="dcterms:W3CDTF">2015-09-03T18:32:21Z</dcterms:created>
  <dcterms:modified xsi:type="dcterms:W3CDTF">2020-03-23T09:16:28Z</dcterms:modified>
</cp:coreProperties>
</file>