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48C0D-AED2-AA41-FAEE-3F2F62599FA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1422AA7-501C-0217-00CA-ADF1CA2E7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6D6DD8F-A0FA-7F92-F96D-23DC45414CAA}"/>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CF15719C-FEA7-B51F-431A-A0E9B9E9D3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DDF8CC-1083-2A07-A17B-87EE98690BFC}"/>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198212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87A55-4936-E450-009F-CB7E742D4B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602437-D3BC-97D7-7E53-96B87E008D1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CDF340-E94A-B614-C8E6-1BD1BDB0C8F1}"/>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36F306F2-0CFA-53DA-3F67-C2DD2F2987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7DC2D0-0782-3C72-079B-4DF69ACE7F76}"/>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257967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FA18451-6832-77E8-B44F-4F91223B3E6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0F8BF91-87C8-4B80-6558-32D4B5BECF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2DA80B-00AD-DA94-B8F9-1D4A44CFEAED}"/>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0C4AA9B9-A6E8-3C21-67C4-D8AB85786E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C93651-8DBA-0F90-2943-5AAA9A16D670}"/>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39186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38D7F-B561-BA76-26AB-1DCCE2679A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5C66DF-3551-59CD-EB9B-1BD06BA2F36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155092-79F1-BC5E-9B3B-DE3F3065E2F3}"/>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EF0DFA51-ABFB-A11B-9B96-897C741D54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EFA818-36F1-0938-239D-6A4432C85B1F}"/>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121471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57191-D0D5-2A70-5A4E-B0BD545F172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2EBFEF2-34A5-35A3-6F6C-33D7B523F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533E129-3094-8013-D5B9-78F74FDB8B2A}"/>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2080AE28-BBEA-3B2D-E5D6-3893F38332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8B133B-1172-AC01-45EC-E8DDD2177FBB}"/>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25257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833396-B5F5-45F7-5636-5884DBCDDC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4850CF4-E353-65BF-288D-DECBB476B3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E6161DC-4E0A-595C-CE8C-47056F983D0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BE41F8A-514E-CFFD-D5C7-8CB154393835}"/>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6" name="Espace réservé du pied de page 5">
            <a:extLst>
              <a:ext uri="{FF2B5EF4-FFF2-40B4-BE49-F238E27FC236}">
                <a16:creationId xmlns:a16="http://schemas.microsoft.com/office/drawing/2014/main" id="{C92F1DFB-8345-E8CB-387B-BBF3B246E9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51EB94-7D65-32FC-5770-E8C3ACBAB3B0}"/>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4547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AD69E-961B-3E8E-E132-1E164B01830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D69A27-3F0F-4D66-4D45-0723DEED1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0D9C46-5025-E013-177C-29809757EDA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FD035B1-B6BF-190C-432C-567C464A0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49E519-CC1E-89B2-39A3-75B850FA7D8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6EA84BB-6DCF-1BB1-1992-B46FC7FAC1DC}"/>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8" name="Espace réservé du pied de page 7">
            <a:extLst>
              <a:ext uri="{FF2B5EF4-FFF2-40B4-BE49-F238E27FC236}">
                <a16:creationId xmlns:a16="http://schemas.microsoft.com/office/drawing/2014/main" id="{D5B2A88A-D5BF-6699-23D9-90A66FB931A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4D5DD4A-B3FD-1395-25F9-6C67E76EB52E}"/>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112296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5EAA1-8B66-CB3A-5193-A7CBAA1B6F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243862-3BC9-C297-A86E-14C8035E7DEF}"/>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4" name="Espace réservé du pied de page 3">
            <a:extLst>
              <a:ext uri="{FF2B5EF4-FFF2-40B4-BE49-F238E27FC236}">
                <a16:creationId xmlns:a16="http://schemas.microsoft.com/office/drawing/2014/main" id="{CB5A8219-0456-BA5B-47DD-6C2438E2378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9317936-36DF-B210-B04C-B7C0B8BE138C}"/>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308735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813C06-7046-0B50-428A-49926F8D88D7}"/>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3" name="Espace réservé du pied de page 2">
            <a:extLst>
              <a:ext uri="{FF2B5EF4-FFF2-40B4-BE49-F238E27FC236}">
                <a16:creationId xmlns:a16="http://schemas.microsoft.com/office/drawing/2014/main" id="{7EEAB756-492C-E33E-D839-E2A1DFE28E8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FBD1A64-F676-9298-5473-A87FB32BA281}"/>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356930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4023C-2F50-5171-455D-9F5CD64631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37EE0AD-A64A-261C-8A99-D172F4B78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F836B33-DBA8-9930-FB7E-356F99AC1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6C2D11-0B5F-D3F2-2374-26F875421235}"/>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6" name="Espace réservé du pied de page 5">
            <a:extLst>
              <a:ext uri="{FF2B5EF4-FFF2-40B4-BE49-F238E27FC236}">
                <a16:creationId xmlns:a16="http://schemas.microsoft.com/office/drawing/2014/main" id="{1B8C147B-2404-4427-CB03-21384AB289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42117D-32F5-D48F-E372-59165509CD90}"/>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333748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1F422-AE71-6ECE-266B-2A500B6EA9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836BE4C-DFD0-1BCC-12C0-C20A3EAF9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894F58-68EA-1737-35D5-2D7C4BB12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A998CD-DC7A-A1BE-6796-9E85DB7C4869}"/>
              </a:ext>
            </a:extLst>
          </p:cNvPr>
          <p:cNvSpPr>
            <a:spLocks noGrp="1"/>
          </p:cNvSpPr>
          <p:nvPr>
            <p:ph type="dt" sz="half" idx="10"/>
          </p:nvPr>
        </p:nvSpPr>
        <p:spPr/>
        <p:txBody>
          <a:bodyPr/>
          <a:lstStyle/>
          <a:p>
            <a:fld id="{EB1E27E8-84A1-44C3-8B7F-6259C39840C6}" type="datetimeFigureOut">
              <a:rPr lang="fr-FR" smtClean="0"/>
              <a:t>14/12/2022</a:t>
            </a:fld>
            <a:endParaRPr lang="fr-FR"/>
          </a:p>
        </p:txBody>
      </p:sp>
      <p:sp>
        <p:nvSpPr>
          <p:cNvPr id="6" name="Espace réservé du pied de page 5">
            <a:extLst>
              <a:ext uri="{FF2B5EF4-FFF2-40B4-BE49-F238E27FC236}">
                <a16:creationId xmlns:a16="http://schemas.microsoft.com/office/drawing/2014/main" id="{64EB8342-837A-EB20-B240-553F387CDF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7A7C73-9729-8557-48E1-BC12E9FC29BD}"/>
              </a:ext>
            </a:extLst>
          </p:cNvPr>
          <p:cNvSpPr>
            <a:spLocks noGrp="1"/>
          </p:cNvSpPr>
          <p:nvPr>
            <p:ph type="sldNum" sz="quarter" idx="12"/>
          </p:nvPr>
        </p:nvSpPr>
        <p:spPr/>
        <p:txBody>
          <a:bodyPr/>
          <a:lstStyle/>
          <a:p>
            <a:fld id="{CC0AA82F-04C7-46A6-8358-91C89408A53A}" type="slidenum">
              <a:rPr lang="fr-FR" smtClean="0"/>
              <a:t>‹N°›</a:t>
            </a:fld>
            <a:endParaRPr lang="fr-FR"/>
          </a:p>
        </p:txBody>
      </p:sp>
    </p:spTree>
    <p:extLst>
      <p:ext uri="{BB962C8B-B14F-4D97-AF65-F5344CB8AC3E}">
        <p14:creationId xmlns:p14="http://schemas.microsoft.com/office/powerpoint/2010/main" val="205581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CE8C25-BA35-92A9-0A2E-4275FD4AF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B34BED-345A-2D91-9A82-4963C0ACC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E0F869-39EE-27C1-BC77-074118213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E27E8-84A1-44C3-8B7F-6259C39840C6}"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A19CC56A-7AF6-554A-C270-E58F68B23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598D890-8F9D-9978-C160-CB83809C0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AA82F-04C7-46A6-8358-91C89408A53A}" type="slidenum">
              <a:rPr lang="fr-FR" smtClean="0"/>
              <a:t>‹N°›</a:t>
            </a:fld>
            <a:endParaRPr lang="fr-FR"/>
          </a:p>
        </p:txBody>
      </p:sp>
    </p:spTree>
    <p:extLst>
      <p:ext uri="{BB962C8B-B14F-4D97-AF65-F5344CB8AC3E}">
        <p14:creationId xmlns:p14="http://schemas.microsoft.com/office/powerpoint/2010/main" val="43232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9FC2D5-AAC1-B5EB-3F50-BA0055D3F4EA}"/>
              </a:ext>
            </a:extLst>
          </p:cNvPr>
          <p:cNvSpPr txBox="1"/>
          <p:nvPr/>
        </p:nvSpPr>
        <p:spPr>
          <a:xfrm>
            <a:off x="1188720" y="535900"/>
            <a:ext cx="9956800" cy="578619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endParaRPr lang="fr-FR" sz="6600" dirty="0">
              <a:solidFill>
                <a:srgbClr val="00B050"/>
              </a:solidFill>
            </a:endParaRPr>
          </a:p>
          <a:p>
            <a:pPr algn="ctr"/>
            <a:r>
              <a:rPr lang="fr-FR" sz="6600" dirty="0">
                <a:solidFill>
                  <a:srgbClr val="00B050"/>
                </a:solidFill>
              </a:rPr>
              <a:t>Faits divers à </a:t>
            </a:r>
          </a:p>
          <a:p>
            <a:pPr algn="ctr"/>
            <a:r>
              <a:rPr lang="fr-FR" sz="6600" dirty="0">
                <a:solidFill>
                  <a:srgbClr val="00B050"/>
                </a:solidFill>
              </a:rPr>
              <a:t>l’école d’Epannes</a:t>
            </a:r>
          </a:p>
          <a:p>
            <a:endParaRPr lang="fr-FR" sz="4400" dirty="0"/>
          </a:p>
          <a:p>
            <a:endParaRPr lang="fr-FR" sz="4400" dirty="0"/>
          </a:p>
          <a:p>
            <a:pPr algn="ctr"/>
            <a:endParaRPr lang="fr-FR" sz="4400" i="1" dirty="0"/>
          </a:p>
          <a:p>
            <a:pPr algn="ctr"/>
            <a:r>
              <a:rPr lang="fr-FR" sz="4000" i="1" dirty="0"/>
              <a:t>Projet de production écrite en classe de CM</a:t>
            </a:r>
          </a:p>
        </p:txBody>
      </p:sp>
    </p:spTree>
    <p:extLst>
      <p:ext uri="{BB962C8B-B14F-4D97-AF65-F5344CB8AC3E}">
        <p14:creationId xmlns:p14="http://schemas.microsoft.com/office/powerpoint/2010/main" val="13854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94DAEA-5D98-8672-F7A0-2738B3072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36040"/>
            <a:ext cx="5581227" cy="4185920"/>
          </a:xfrm>
          <a:prstGeom prst="rect">
            <a:avLst/>
          </a:prstGeom>
        </p:spPr>
      </p:pic>
      <p:sp>
        <p:nvSpPr>
          <p:cNvPr id="2" name="ZoneTexte 1">
            <a:extLst>
              <a:ext uri="{FF2B5EF4-FFF2-40B4-BE49-F238E27FC236}">
                <a16:creationId xmlns:a16="http://schemas.microsoft.com/office/drawing/2014/main" id="{914ECAD6-55CA-D803-11FA-8571B1966718}"/>
              </a:ext>
            </a:extLst>
          </p:cNvPr>
          <p:cNvSpPr txBox="1"/>
          <p:nvPr/>
        </p:nvSpPr>
        <p:spPr>
          <a:xfrm>
            <a:off x="514773" y="428178"/>
            <a:ext cx="5171440" cy="6001643"/>
          </a:xfrm>
          <a:prstGeom prst="rect">
            <a:avLst/>
          </a:prstGeom>
          <a:noFill/>
        </p:spPr>
        <p:txBody>
          <a:bodyPr wrap="square" rtlCol="0">
            <a:spAutoFit/>
          </a:bodyPr>
          <a:lstStyle/>
          <a:p>
            <a:r>
              <a:rPr lang="fr-FR" sz="2400" u="sng" dirty="0"/>
              <a:t>Collage désastreux</a:t>
            </a:r>
          </a:p>
          <a:p>
            <a:endParaRPr lang="fr-FR" sz="2400" dirty="0"/>
          </a:p>
          <a:p>
            <a:r>
              <a:rPr lang="fr-FR" sz="2400" dirty="0"/>
              <a:t>Hier, dans la classe des CM de l’école J. Prévert, Axel s’est collé les mains. Au début, il collait tranquillement et avec précaution mais, avec un geste brusque, il a encollé ses deux mains sur la table. Les pompiers ont dû intervenir pour le secourir.</a:t>
            </a:r>
            <a:br>
              <a:rPr lang="fr-FR" sz="2400" dirty="0"/>
            </a:br>
            <a:r>
              <a:rPr lang="fr-FR" sz="2400" dirty="0"/>
              <a:t>Finalement, ils ont réussi à lui décoller ses mains. Par conséquent, il a eu un bandage et a été privé de colle pendant trois ans. La maîtresse ne veut en effet plus prendre de risque !</a:t>
            </a:r>
          </a:p>
          <a:p>
            <a:endParaRPr lang="fr-FR" sz="2400" dirty="0"/>
          </a:p>
          <a:p>
            <a:r>
              <a:rPr lang="fr-FR" sz="2400" b="1" dirty="0"/>
              <a:t>Article de Pierre et Axel</a:t>
            </a:r>
          </a:p>
        </p:txBody>
      </p:sp>
    </p:spTree>
    <p:extLst>
      <p:ext uri="{BB962C8B-B14F-4D97-AF65-F5344CB8AC3E}">
        <p14:creationId xmlns:p14="http://schemas.microsoft.com/office/powerpoint/2010/main" val="324673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518614F-8214-E683-F9C2-6DA3CB557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306" y="1402080"/>
            <a:ext cx="5879253" cy="4409440"/>
          </a:xfrm>
          <a:prstGeom prst="rect">
            <a:avLst/>
          </a:prstGeom>
        </p:spPr>
      </p:pic>
      <p:sp>
        <p:nvSpPr>
          <p:cNvPr id="2" name="ZoneTexte 1">
            <a:extLst>
              <a:ext uri="{FF2B5EF4-FFF2-40B4-BE49-F238E27FC236}">
                <a16:creationId xmlns:a16="http://schemas.microsoft.com/office/drawing/2014/main" id="{CAE18278-21AB-6DC6-DD9A-7C94BF8A2E58}"/>
              </a:ext>
            </a:extLst>
          </p:cNvPr>
          <p:cNvSpPr txBox="1"/>
          <p:nvPr/>
        </p:nvSpPr>
        <p:spPr>
          <a:xfrm>
            <a:off x="599440" y="833120"/>
            <a:ext cx="4643120" cy="5632311"/>
          </a:xfrm>
          <a:prstGeom prst="rect">
            <a:avLst/>
          </a:prstGeom>
          <a:noFill/>
        </p:spPr>
        <p:txBody>
          <a:bodyPr wrap="square" rtlCol="0">
            <a:spAutoFit/>
          </a:bodyPr>
          <a:lstStyle/>
          <a:p>
            <a:r>
              <a:rPr lang="fr-FR" sz="2400" u="sng" dirty="0"/>
              <a:t>Accident de plastifieuse</a:t>
            </a:r>
          </a:p>
          <a:p>
            <a:endParaRPr lang="fr-FR" sz="2400" dirty="0"/>
          </a:p>
          <a:p>
            <a:r>
              <a:rPr lang="fr-FR" sz="2400" dirty="0"/>
              <a:t>A l’école d’Epannes, le lundi 3 décembre à 11H45,  une élève de CM, Keira, a joué avec une plastifieuse dans la classe. Elle a essayé de retirer ses doigts mais elle n’a pas réussi. Son amie a tenté de l’aider. Elle  a appelé les urgences qui sont arrivées à 12H30. </a:t>
            </a:r>
          </a:p>
          <a:p>
            <a:r>
              <a:rPr lang="fr-FR" sz="2400" dirty="0"/>
              <a:t>Bilan : Finalement, tout s’est bien passé. La jeune fille a juste eu une attelle à l’index et au majeur.</a:t>
            </a:r>
          </a:p>
          <a:p>
            <a:endParaRPr lang="fr-FR" sz="2400" dirty="0"/>
          </a:p>
          <a:p>
            <a:r>
              <a:rPr lang="fr-FR" sz="2400" b="1" dirty="0"/>
              <a:t>Article de Keira et Louane</a:t>
            </a:r>
          </a:p>
        </p:txBody>
      </p:sp>
    </p:spTree>
    <p:extLst>
      <p:ext uri="{BB962C8B-B14F-4D97-AF65-F5344CB8AC3E}">
        <p14:creationId xmlns:p14="http://schemas.microsoft.com/office/powerpoint/2010/main" val="276233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3D26A2-7C4E-6225-FBDF-D43D5162A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1198880"/>
            <a:ext cx="6323629" cy="4460240"/>
          </a:xfrm>
          <a:prstGeom prst="rect">
            <a:avLst/>
          </a:prstGeom>
        </p:spPr>
      </p:pic>
      <p:sp>
        <p:nvSpPr>
          <p:cNvPr id="4" name="ZoneTexte 3">
            <a:extLst>
              <a:ext uri="{FF2B5EF4-FFF2-40B4-BE49-F238E27FC236}">
                <a16:creationId xmlns:a16="http://schemas.microsoft.com/office/drawing/2014/main" id="{16DF2FA5-1D26-EF27-4004-3A6E7332D952}"/>
              </a:ext>
            </a:extLst>
          </p:cNvPr>
          <p:cNvSpPr txBox="1"/>
          <p:nvPr/>
        </p:nvSpPr>
        <p:spPr>
          <a:xfrm>
            <a:off x="7223760" y="548640"/>
            <a:ext cx="4592320" cy="5632311"/>
          </a:xfrm>
          <a:prstGeom prst="rect">
            <a:avLst/>
          </a:prstGeom>
          <a:noFill/>
        </p:spPr>
        <p:txBody>
          <a:bodyPr wrap="square" rtlCol="0">
            <a:spAutoFit/>
          </a:bodyPr>
          <a:lstStyle/>
          <a:p>
            <a:r>
              <a:rPr lang="fr-FR" sz="2400" u="sng" dirty="0"/>
              <a:t>Deux jeunes filles tombent des barres</a:t>
            </a:r>
          </a:p>
          <a:p>
            <a:endParaRPr lang="fr-FR" sz="2400" dirty="0"/>
          </a:p>
          <a:p>
            <a:r>
              <a:rPr lang="fr-FR" sz="2400" dirty="0"/>
              <a:t>Aujourd’hui, vers midi, Manon et Marie sont tombées des barres dans la cour de récréation. Elle sont tombées sur le dos. La maîtresse les a vues et a vite appelé les pompiers.</a:t>
            </a:r>
            <a:br>
              <a:rPr lang="fr-FR" sz="2400" dirty="0"/>
            </a:br>
            <a:r>
              <a:rPr lang="fr-FR" sz="2400" dirty="0"/>
              <a:t>Bilan : Elles se sont fait un beau bleu ! Nous pensons que dorénavant elle seront plus prudentes…</a:t>
            </a:r>
          </a:p>
          <a:p>
            <a:endParaRPr lang="fr-FR" sz="2400" dirty="0"/>
          </a:p>
          <a:p>
            <a:r>
              <a:rPr lang="fr-FR" sz="2400" b="1" dirty="0"/>
              <a:t>Article de Marie, Manon et </a:t>
            </a:r>
            <a:r>
              <a:rPr lang="fr-FR" sz="2400" b="1" dirty="0" err="1"/>
              <a:t>Lenzo</a:t>
            </a:r>
            <a:endParaRPr lang="fr-FR" sz="2400" b="1" dirty="0"/>
          </a:p>
        </p:txBody>
      </p:sp>
    </p:spTree>
    <p:extLst>
      <p:ext uri="{BB962C8B-B14F-4D97-AF65-F5344CB8AC3E}">
        <p14:creationId xmlns:p14="http://schemas.microsoft.com/office/powerpoint/2010/main" val="389718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EF9909F-9AF0-B45D-3526-E04708F5B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1290003"/>
            <a:ext cx="6715760" cy="4439920"/>
          </a:xfrm>
          <a:prstGeom prst="rect">
            <a:avLst/>
          </a:prstGeom>
        </p:spPr>
      </p:pic>
      <p:sp>
        <p:nvSpPr>
          <p:cNvPr id="6" name="ZoneTexte 5">
            <a:extLst>
              <a:ext uri="{FF2B5EF4-FFF2-40B4-BE49-F238E27FC236}">
                <a16:creationId xmlns:a16="http://schemas.microsoft.com/office/drawing/2014/main" id="{AFD36FED-B083-9564-1B9B-8AFB1D0817AD}"/>
              </a:ext>
            </a:extLst>
          </p:cNvPr>
          <p:cNvSpPr txBox="1"/>
          <p:nvPr/>
        </p:nvSpPr>
        <p:spPr>
          <a:xfrm>
            <a:off x="7203440" y="396240"/>
            <a:ext cx="4673600" cy="6370975"/>
          </a:xfrm>
          <a:prstGeom prst="rect">
            <a:avLst/>
          </a:prstGeom>
          <a:noFill/>
        </p:spPr>
        <p:txBody>
          <a:bodyPr wrap="square" rtlCol="0">
            <a:spAutoFit/>
          </a:bodyPr>
          <a:lstStyle/>
          <a:p>
            <a:r>
              <a:rPr lang="fr-FR" sz="2400" u="sng" dirty="0"/>
              <a:t>Chute à l’école</a:t>
            </a:r>
          </a:p>
          <a:p>
            <a:endParaRPr lang="fr-FR" sz="2400" u="sng" dirty="0"/>
          </a:p>
          <a:p>
            <a:r>
              <a:rPr lang="fr-FR" sz="2400" dirty="0"/>
              <a:t>Un jour, à 10h45, </a:t>
            </a:r>
            <a:r>
              <a:rPr lang="fr-FR" sz="2400" dirty="0" err="1"/>
              <a:t>Thismaël</a:t>
            </a:r>
            <a:r>
              <a:rPr lang="fr-FR" sz="2400" dirty="0"/>
              <a:t> jouant avec un crayon et après s’être balancé sur sa chaise, est tombé lourdement. La maîtresse l’a trouvé en train de pleurer. Elle a aussitôt appelé les pompiers. Ses parents sont venus le voir après les cours. Il a eu six fractures du bras droit et deux points de suture. Il est revenu chez lui avec un plâtre. </a:t>
            </a:r>
          </a:p>
          <a:p>
            <a:r>
              <a:rPr lang="fr-FR" sz="2400" dirty="0"/>
              <a:t>Bilan de l’histoire : </a:t>
            </a:r>
            <a:r>
              <a:rPr lang="fr-FR" sz="2400" dirty="0" err="1"/>
              <a:t>Thismaël</a:t>
            </a:r>
            <a:r>
              <a:rPr lang="fr-FR" sz="2400" dirty="0"/>
              <a:t> promet de ne plus se balancer sur une chaise… Trop risqué ! </a:t>
            </a:r>
          </a:p>
          <a:p>
            <a:endParaRPr lang="fr-FR" sz="2400" dirty="0"/>
          </a:p>
          <a:p>
            <a:r>
              <a:rPr lang="fr-FR" sz="2400" b="1" dirty="0"/>
              <a:t>Article de Clara A. et </a:t>
            </a:r>
            <a:r>
              <a:rPr lang="fr-FR" sz="2400" b="1" dirty="0" err="1"/>
              <a:t>Thismaël</a:t>
            </a:r>
            <a:endParaRPr lang="fr-FR" sz="2400" b="1" dirty="0"/>
          </a:p>
        </p:txBody>
      </p:sp>
    </p:spTree>
    <p:extLst>
      <p:ext uri="{BB962C8B-B14F-4D97-AF65-F5344CB8AC3E}">
        <p14:creationId xmlns:p14="http://schemas.microsoft.com/office/powerpoint/2010/main" val="181363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DEB531-3178-9A00-719B-C9BC328D3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440" y="904240"/>
            <a:ext cx="6001173" cy="4500880"/>
          </a:xfrm>
          <a:prstGeom prst="rect">
            <a:avLst/>
          </a:prstGeom>
        </p:spPr>
      </p:pic>
      <p:sp>
        <p:nvSpPr>
          <p:cNvPr id="4" name="ZoneTexte 3">
            <a:extLst>
              <a:ext uri="{FF2B5EF4-FFF2-40B4-BE49-F238E27FC236}">
                <a16:creationId xmlns:a16="http://schemas.microsoft.com/office/drawing/2014/main" id="{54659905-3B8E-D488-69EA-D0B20C2B0D07}"/>
              </a:ext>
            </a:extLst>
          </p:cNvPr>
          <p:cNvSpPr txBox="1"/>
          <p:nvPr/>
        </p:nvSpPr>
        <p:spPr>
          <a:xfrm>
            <a:off x="680720" y="904240"/>
            <a:ext cx="5252721" cy="4893647"/>
          </a:xfrm>
          <a:prstGeom prst="rect">
            <a:avLst/>
          </a:prstGeom>
          <a:noFill/>
        </p:spPr>
        <p:txBody>
          <a:bodyPr wrap="square" rtlCol="0">
            <a:spAutoFit/>
          </a:bodyPr>
          <a:lstStyle/>
          <a:p>
            <a:r>
              <a:rPr lang="fr-FR" sz="2400" u="sng" dirty="0"/>
              <a:t>Une personne blessée à l’école</a:t>
            </a:r>
          </a:p>
          <a:p>
            <a:endParaRPr lang="fr-FR" sz="2400" u="sng" dirty="0"/>
          </a:p>
          <a:p>
            <a:r>
              <a:rPr lang="fr-FR" sz="2400" dirty="0"/>
              <a:t>Hier , à 15h, une personne s’est cognée contre une barre de la cour de récréation. Elle est allée à l’hôpital. Elle a eu un traumatisme crânien. Ces barres se trouvent dans la cour et cette enfant, un peu distraite, ne les avait pas vues…</a:t>
            </a:r>
          </a:p>
          <a:p>
            <a:r>
              <a:rPr lang="fr-FR" sz="2400" dirty="0"/>
              <a:t>Bilan : La personne blessée, après un comas d’une semaine, a pu rejoindre ses camarades de classe.</a:t>
            </a:r>
          </a:p>
          <a:p>
            <a:endParaRPr lang="fr-FR" sz="2400" dirty="0"/>
          </a:p>
          <a:p>
            <a:r>
              <a:rPr lang="fr-FR" sz="2400" b="1" dirty="0"/>
              <a:t>Article de Johan et Ainhoa</a:t>
            </a:r>
          </a:p>
        </p:txBody>
      </p:sp>
    </p:spTree>
    <p:extLst>
      <p:ext uri="{BB962C8B-B14F-4D97-AF65-F5344CB8AC3E}">
        <p14:creationId xmlns:p14="http://schemas.microsoft.com/office/powerpoint/2010/main" val="363802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8BB850-3001-676D-8D8E-DB2780D62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391920"/>
            <a:ext cx="5432213" cy="4074160"/>
          </a:xfrm>
          <a:prstGeom prst="rect">
            <a:avLst/>
          </a:prstGeom>
        </p:spPr>
      </p:pic>
      <p:sp>
        <p:nvSpPr>
          <p:cNvPr id="5" name="ZoneTexte 4">
            <a:extLst>
              <a:ext uri="{FF2B5EF4-FFF2-40B4-BE49-F238E27FC236}">
                <a16:creationId xmlns:a16="http://schemas.microsoft.com/office/drawing/2014/main" id="{2EEA101E-43DC-2D2F-2093-2798E385476D}"/>
              </a:ext>
            </a:extLst>
          </p:cNvPr>
          <p:cNvSpPr txBox="1"/>
          <p:nvPr/>
        </p:nvSpPr>
        <p:spPr>
          <a:xfrm>
            <a:off x="6096000" y="873760"/>
            <a:ext cx="5252720" cy="5262979"/>
          </a:xfrm>
          <a:prstGeom prst="rect">
            <a:avLst/>
          </a:prstGeom>
          <a:noFill/>
        </p:spPr>
        <p:txBody>
          <a:bodyPr wrap="square" rtlCol="0">
            <a:spAutoFit/>
          </a:bodyPr>
          <a:lstStyle/>
          <a:p>
            <a:r>
              <a:rPr lang="fr-FR" sz="2400" u="sng" dirty="0"/>
              <a:t>Nez cassé</a:t>
            </a:r>
          </a:p>
          <a:p>
            <a:endParaRPr lang="fr-FR" sz="2400" u="sng" dirty="0"/>
          </a:p>
          <a:p>
            <a:r>
              <a:rPr lang="fr-FR" sz="2400" dirty="0"/>
              <a:t>Hier, à 14H50 à l’école, Thomas jouait au foot et s’est cassé le nez. La maîtresse a appelé l’hôpital de Niort et ses parents. Elodie et Rebecca, les amies de Thomas ont pleuré et aussi ses pauvres parents. Thomas est sorti bien plus tard avec un énorme bandage sur le nez.</a:t>
            </a:r>
          </a:p>
          <a:p>
            <a:r>
              <a:rPr lang="fr-FR" sz="2400" dirty="0"/>
              <a:t>Bilan: Le jeune garçon doit retourner à l’hôpital pour s’assurer que son nez guérit bien.</a:t>
            </a:r>
          </a:p>
          <a:p>
            <a:endParaRPr lang="fr-FR" sz="2400" dirty="0"/>
          </a:p>
          <a:p>
            <a:r>
              <a:rPr lang="fr-FR" sz="2400" b="1" dirty="0"/>
              <a:t>Article de Rebecca, Thomas et Elodie</a:t>
            </a:r>
          </a:p>
        </p:txBody>
      </p:sp>
    </p:spTree>
    <p:extLst>
      <p:ext uri="{BB962C8B-B14F-4D97-AF65-F5344CB8AC3E}">
        <p14:creationId xmlns:p14="http://schemas.microsoft.com/office/powerpoint/2010/main" val="105309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7ED80A-66EF-DFBA-0266-77A00EA6D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26" y="840740"/>
            <a:ext cx="6438054" cy="4828540"/>
          </a:xfrm>
          <a:prstGeom prst="rect">
            <a:avLst/>
          </a:prstGeom>
        </p:spPr>
      </p:pic>
      <p:sp>
        <p:nvSpPr>
          <p:cNvPr id="2" name="ZoneTexte 1">
            <a:extLst>
              <a:ext uri="{FF2B5EF4-FFF2-40B4-BE49-F238E27FC236}">
                <a16:creationId xmlns:a16="http://schemas.microsoft.com/office/drawing/2014/main" id="{8E72CF78-1D56-2109-2D64-5A270958A867}"/>
              </a:ext>
            </a:extLst>
          </p:cNvPr>
          <p:cNvSpPr txBox="1"/>
          <p:nvPr/>
        </p:nvSpPr>
        <p:spPr>
          <a:xfrm>
            <a:off x="7061200" y="840740"/>
            <a:ext cx="4511040" cy="4893647"/>
          </a:xfrm>
          <a:prstGeom prst="rect">
            <a:avLst/>
          </a:prstGeom>
          <a:noFill/>
        </p:spPr>
        <p:txBody>
          <a:bodyPr wrap="square" rtlCol="0">
            <a:spAutoFit/>
          </a:bodyPr>
          <a:lstStyle/>
          <a:p>
            <a:r>
              <a:rPr lang="fr-FR" sz="2400" u="sng" dirty="0"/>
              <a:t>Une glissade qui a mal tourné</a:t>
            </a:r>
          </a:p>
          <a:p>
            <a:endParaRPr lang="fr-FR" sz="2400" u="sng" dirty="0"/>
          </a:p>
          <a:p>
            <a:r>
              <a:rPr lang="fr-FR" sz="2400" dirty="0"/>
              <a:t>Vendredi, vers 10H15, à l’heure de la récréation, un jeune garçon de 9 ans qui s’appelle Basile a glissé sur un caillou et son pantalon s’est malencontreusement craqué. Puis, il a saigné du front et Clara a donc prévenu la maîtresse qui a activement cherché un nouveau pantalon pour le malheureux.</a:t>
            </a:r>
          </a:p>
          <a:p>
            <a:endParaRPr lang="fr-FR" sz="2400" dirty="0"/>
          </a:p>
          <a:p>
            <a:r>
              <a:rPr lang="fr-FR" sz="2400" b="1" dirty="0"/>
              <a:t>Article de Basile et Clara B.</a:t>
            </a:r>
          </a:p>
        </p:txBody>
      </p:sp>
    </p:spTree>
    <p:extLst>
      <p:ext uri="{BB962C8B-B14F-4D97-AF65-F5344CB8AC3E}">
        <p14:creationId xmlns:p14="http://schemas.microsoft.com/office/powerpoint/2010/main" val="314678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80989D-EEE9-8294-5049-2FB04657D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2" name="ZoneTexte 1">
            <a:extLst>
              <a:ext uri="{FF2B5EF4-FFF2-40B4-BE49-F238E27FC236}">
                <a16:creationId xmlns:a16="http://schemas.microsoft.com/office/drawing/2014/main" id="{B961BC2C-C888-C395-BC75-2A6950F92701}"/>
              </a:ext>
            </a:extLst>
          </p:cNvPr>
          <p:cNvSpPr txBox="1"/>
          <p:nvPr/>
        </p:nvSpPr>
        <p:spPr>
          <a:xfrm>
            <a:off x="5811520" y="822960"/>
            <a:ext cx="5577840" cy="5539978"/>
          </a:xfrm>
          <a:prstGeom prst="rect">
            <a:avLst/>
          </a:prstGeom>
          <a:noFill/>
        </p:spPr>
        <p:txBody>
          <a:bodyPr wrap="square" rtlCol="0">
            <a:spAutoFit/>
          </a:bodyPr>
          <a:lstStyle/>
          <a:p>
            <a:r>
              <a:rPr lang="fr-FR" sz="2400" u="sng" dirty="0"/>
              <a:t>Le méchant ballon sauteur</a:t>
            </a:r>
          </a:p>
          <a:p>
            <a:endParaRPr lang="fr-FR" sz="2400" u="sng" dirty="0"/>
          </a:p>
          <a:p>
            <a:r>
              <a:rPr lang="fr-FR" sz="2400" dirty="0"/>
              <a:t>Hier, à 11H15 précises, à l’école d’Epannes, Ulysse a sauté sur Dalia avec son ballon sauteur et l’enfant n’a pas pu respirer pendant 30 secondes, et elle s’est évanouie. En effet, Ulysse avait pensé sauter à côté mais il n’a pas fait attention à sa camarade. Plus tard, les secours ont été appelés.</a:t>
            </a:r>
            <a:br>
              <a:rPr lang="fr-FR" sz="2400" dirty="0"/>
            </a:br>
            <a:r>
              <a:rPr lang="fr-FR" sz="2400" dirty="0"/>
              <a:t>Bilan: Ulysse promet de faire plus attention…</a:t>
            </a:r>
          </a:p>
          <a:p>
            <a:endParaRPr lang="fr-FR" sz="2400" u="sng" dirty="0"/>
          </a:p>
          <a:p>
            <a:r>
              <a:rPr lang="fr-FR" sz="2400" b="1" dirty="0"/>
              <a:t>Article de Dalia et Ulysse</a:t>
            </a:r>
          </a:p>
          <a:p>
            <a:endParaRPr lang="fr-FR" dirty="0"/>
          </a:p>
        </p:txBody>
      </p:sp>
    </p:spTree>
    <p:extLst>
      <p:ext uri="{BB962C8B-B14F-4D97-AF65-F5344CB8AC3E}">
        <p14:creationId xmlns:p14="http://schemas.microsoft.com/office/powerpoint/2010/main" val="187062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BC2D917-5221-477F-E3D5-AAEC6A06C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2" name="ZoneTexte 1">
            <a:extLst>
              <a:ext uri="{FF2B5EF4-FFF2-40B4-BE49-F238E27FC236}">
                <a16:creationId xmlns:a16="http://schemas.microsoft.com/office/drawing/2014/main" id="{C28F14EB-8033-CAC6-69C8-A9DA49A31CE8}"/>
              </a:ext>
            </a:extLst>
          </p:cNvPr>
          <p:cNvSpPr txBox="1"/>
          <p:nvPr/>
        </p:nvSpPr>
        <p:spPr>
          <a:xfrm>
            <a:off x="1422400" y="690880"/>
            <a:ext cx="4368800" cy="6001643"/>
          </a:xfrm>
          <a:prstGeom prst="rect">
            <a:avLst/>
          </a:prstGeom>
          <a:noFill/>
        </p:spPr>
        <p:txBody>
          <a:bodyPr wrap="square" rtlCol="0">
            <a:spAutoFit/>
          </a:bodyPr>
          <a:lstStyle/>
          <a:p>
            <a:r>
              <a:rPr lang="fr-FR" sz="2400" u="sng" dirty="0"/>
              <a:t>Un blessé grave</a:t>
            </a:r>
          </a:p>
          <a:p>
            <a:endParaRPr lang="fr-FR" sz="2400" dirty="0"/>
          </a:p>
          <a:p>
            <a:r>
              <a:rPr lang="fr-FR" sz="2400" dirty="0"/>
              <a:t>A l’école d’Epannes, une jeune fille s’est blessée à cause de la table de tennis de table, le vendredi 2 décembre.</a:t>
            </a:r>
          </a:p>
          <a:p>
            <a:r>
              <a:rPr lang="fr-FR" sz="2400" dirty="0"/>
              <a:t>Elle était en train d’essayer d’ouvrir la table et celle-ci s’est refermée subitement sur sa tête (sa tête était toute raplapla…).</a:t>
            </a:r>
          </a:p>
          <a:p>
            <a:r>
              <a:rPr lang="fr-FR" sz="2400" dirty="0"/>
              <a:t>Finalement, les infirmiers ont réussi à regonfler sa tête. Tout va mieux, fort heureusement elle a retrouvé ses esprits.</a:t>
            </a:r>
          </a:p>
          <a:p>
            <a:endParaRPr lang="fr-FR" sz="2400" dirty="0"/>
          </a:p>
          <a:p>
            <a:r>
              <a:rPr lang="fr-FR" sz="2400" b="1" dirty="0"/>
              <a:t>Article de Julie et </a:t>
            </a:r>
            <a:r>
              <a:rPr lang="fr-FR" sz="2400" b="1" dirty="0" err="1"/>
              <a:t>Anaé</a:t>
            </a:r>
            <a:endParaRPr lang="fr-FR" sz="2400" b="1" dirty="0"/>
          </a:p>
        </p:txBody>
      </p:sp>
    </p:spTree>
    <p:extLst>
      <p:ext uri="{BB962C8B-B14F-4D97-AF65-F5344CB8AC3E}">
        <p14:creationId xmlns:p14="http://schemas.microsoft.com/office/powerpoint/2010/main" val="306698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E69A6A0-EBB5-8194-C76D-761A7C5F3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183640"/>
            <a:ext cx="5987627" cy="4490720"/>
          </a:xfrm>
          <a:prstGeom prst="rect">
            <a:avLst/>
          </a:prstGeom>
        </p:spPr>
      </p:pic>
      <p:sp>
        <p:nvSpPr>
          <p:cNvPr id="2" name="ZoneTexte 1">
            <a:extLst>
              <a:ext uri="{FF2B5EF4-FFF2-40B4-BE49-F238E27FC236}">
                <a16:creationId xmlns:a16="http://schemas.microsoft.com/office/drawing/2014/main" id="{5E2BC7E2-B172-7877-5342-2758E887A901}"/>
              </a:ext>
            </a:extLst>
          </p:cNvPr>
          <p:cNvSpPr txBox="1"/>
          <p:nvPr/>
        </p:nvSpPr>
        <p:spPr>
          <a:xfrm>
            <a:off x="6807200" y="210026"/>
            <a:ext cx="4805680" cy="6647974"/>
          </a:xfrm>
          <a:prstGeom prst="rect">
            <a:avLst/>
          </a:prstGeom>
          <a:noFill/>
        </p:spPr>
        <p:txBody>
          <a:bodyPr wrap="square" rtlCol="0">
            <a:spAutoFit/>
          </a:bodyPr>
          <a:lstStyle/>
          <a:p>
            <a:r>
              <a:rPr lang="fr-FR" sz="2400" u="sng" dirty="0"/>
              <a:t>Un enfant coincé dans la roue</a:t>
            </a:r>
          </a:p>
          <a:p>
            <a:endParaRPr lang="fr-FR" sz="2400" u="sng" dirty="0"/>
          </a:p>
          <a:p>
            <a:r>
              <a:rPr lang="fr-FR" sz="2400" dirty="0"/>
              <a:t>Pendant la récréation de midi, un jeune garçon de 10 ans s’est réfugié dans la roue car on l’avait agressé et il a voulu se calmer. Mais il est resté coincé !</a:t>
            </a:r>
          </a:p>
          <a:p>
            <a:r>
              <a:rPr lang="fr-FR" sz="2400" dirty="0"/>
              <a:t>Le garçon a hurlé, puis la surveillante a couru le dire à la directrice de l’école. Celle-ci a appelé les pompiers, puis les parents.</a:t>
            </a:r>
            <a:br>
              <a:rPr lang="fr-FR" sz="2400" dirty="0"/>
            </a:br>
            <a:r>
              <a:rPr lang="fr-FR" sz="2400" dirty="0"/>
              <a:t>Finalement, il s’en est sorti indemne, le jeune garçon s’</a:t>
            </a:r>
            <a:r>
              <a:rPr lang="fr-FR" sz="2400" dirty="0" err="1"/>
              <a:t>esr</a:t>
            </a:r>
            <a:r>
              <a:rPr lang="fr-FR" sz="2400" dirty="0"/>
              <a:t> </a:t>
            </a:r>
            <a:r>
              <a:rPr lang="fr-FR" sz="2400" dirty="0" err="1"/>
              <a:t>réconcilé</a:t>
            </a:r>
            <a:r>
              <a:rPr lang="fr-FR" sz="2400" dirty="0"/>
              <a:t> avec ses camarades. Plus de peur que de mal !</a:t>
            </a:r>
          </a:p>
          <a:p>
            <a:endParaRPr lang="fr-FR" sz="2400" u="sng" dirty="0"/>
          </a:p>
          <a:p>
            <a:r>
              <a:rPr lang="fr-FR" sz="2400" b="1" dirty="0"/>
              <a:t>Article de Maxime et Noémie</a:t>
            </a:r>
          </a:p>
          <a:p>
            <a:endParaRPr lang="fr-FR" dirty="0"/>
          </a:p>
        </p:txBody>
      </p:sp>
    </p:spTree>
    <p:extLst>
      <p:ext uri="{BB962C8B-B14F-4D97-AF65-F5344CB8AC3E}">
        <p14:creationId xmlns:p14="http://schemas.microsoft.com/office/powerpoint/2010/main" val="259106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B702D2-77A9-F8F1-B380-C8C023FA1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802640"/>
            <a:ext cx="6299200" cy="4724400"/>
          </a:xfrm>
          <a:prstGeom prst="rect">
            <a:avLst/>
          </a:prstGeom>
        </p:spPr>
      </p:pic>
      <p:sp>
        <p:nvSpPr>
          <p:cNvPr id="4" name="ZoneTexte 3">
            <a:extLst>
              <a:ext uri="{FF2B5EF4-FFF2-40B4-BE49-F238E27FC236}">
                <a16:creationId xmlns:a16="http://schemas.microsoft.com/office/drawing/2014/main" id="{4498F1FB-8C1D-C5B7-D8E3-AF0DE01C119B}"/>
              </a:ext>
            </a:extLst>
          </p:cNvPr>
          <p:cNvSpPr txBox="1"/>
          <p:nvPr/>
        </p:nvSpPr>
        <p:spPr>
          <a:xfrm>
            <a:off x="487680" y="568960"/>
            <a:ext cx="4724400" cy="5539978"/>
          </a:xfrm>
          <a:prstGeom prst="rect">
            <a:avLst/>
          </a:prstGeom>
          <a:noFill/>
        </p:spPr>
        <p:txBody>
          <a:bodyPr wrap="square" rtlCol="0">
            <a:spAutoFit/>
          </a:bodyPr>
          <a:lstStyle/>
          <a:p>
            <a:r>
              <a:rPr lang="fr-FR" sz="2400" u="sng" dirty="0"/>
              <a:t>Noah VS </a:t>
            </a:r>
            <a:r>
              <a:rPr lang="fr-FR" sz="2400" u="sng" dirty="0" err="1"/>
              <a:t>légo</a:t>
            </a:r>
            <a:endParaRPr lang="fr-FR" sz="2400" u="sng" dirty="0"/>
          </a:p>
          <a:p>
            <a:endParaRPr lang="fr-FR" sz="2400" u="sng" dirty="0"/>
          </a:p>
          <a:p>
            <a:r>
              <a:rPr lang="fr-FR" sz="2400" dirty="0"/>
              <a:t>Le 2 décembre vers 11h56, à l’école J. Prévert, un jeune garçon qui se nommait Noah s’est fracassé la figure. Cet enfant voulait jouer aux </a:t>
            </a:r>
            <a:r>
              <a:rPr lang="fr-FR" sz="2400" dirty="0" err="1"/>
              <a:t>légos</a:t>
            </a:r>
            <a:r>
              <a:rPr lang="fr-FR" sz="2400" dirty="0"/>
              <a:t> et il a glissé. Un des </a:t>
            </a:r>
            <a:r>
              <a:rPr lang="fr-FR" sz="2400" dirty="0" err="1"/>
              <a:t>légos</a:t>
            </a:r>
            <a:r>
              <a:rPr lang="fr-FR" sz="2400" dirty="0"/>
              <a:t> s’est envolé et a percuté violemment le crâne de Noah. </a:t>
            </a:r>
          </a:p>
          <a:p>
            <a:r>
              <a:rPr lang="fr-FR" sz="2400" dirty="0"/>
              <a:t>Résultat de la glissade: fracture du crâne, nez cassé et aussi une grosse hémorragie</a:t>
            </a:r>
            <a:r>
              <a:rPr lang="fr-FR" sz="2400" u="sng" dirty="0"/>
              <a:t>.</a:t>
            </a:r>
          </a:p>
          <a:p>
            <a:endParaRPr lang="fr-FR" sz="2400" u="sng" dirty="0"/>
          </a:p>
          <a:p>
            <a:r>
              <a:rPr lang="fr-FR" sz="2400" b="1" dirty="0"/>
              <a:t>Article de </a:t>
            </a:r>
            <a:r>
              <a:rPr lang="fr-FR" sz="2400" b="1" dirty="0" err="1"/>
              <a:t>Lou-Ann</a:t>
            </a:r>
            <a:r>
              <a:rPr lang="fr-FR" sz="2400" b="1" dirty="0"/>
              <a:t>, Arthur et Noah</a:t>
            </a:r>
          </a:p>
          <a:p>
            <a:endParaRPr lang="fr-FR" dirty="0"/>
          </a:p>
        </p:txBody>
      </p:sp>
    </p:spTree>
    <p:extLst>
      <p:ext uri="{BB962C8B-B14F-4D97-AF65-F5344CB8AC3E}">
        <p14:creationId xmlns:p14="http://schemas.microsoft.com/office/powerpoint/2010/main" val="25009390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Words>
  <Application>Microsoft Office PowerPoint</Application>
  <PresentationFormat>Grand écran</PresentationFormat>
  <Paragraphs>70</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Francoise MAURE</dc:creator>
  <cp:lastModifiedBy>Francoise MAURE</cp:lastModifiedBy>
  <cp:revision>3</cp:revision>
  <dcterms:created xsi:type="dcterms:W3CDTF">2022-12-14T07:50:49Z</dcterms:created>
  <dcterms:modified xsi:type="dcterms:W3CDTF">2022-12-14T13:26:12Z</dcterms:modified>
</cp:coreProperties>
</file>