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jpeg" ContentType="image/jpe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latin typeface="Times New Roman"/>
              </a:rPr>
              <a:t>Footer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6A63B6F-A911-45FF-8527-CE00A9BBC5BC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latin typeface="Times New Roman"/>
              </a:rPr>
              <a:t>Footer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DDCB5F5-52FA-46D9-A5CC-4F2043577B6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zoobeauval.com/preparez-votre-visite/plan-du-zooparc" TargetMode="Externa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ethicetapes-sologne.com/" TargetMode="Externa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36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gradFill rotWithShape="0">
            <a:gsLst>
              <a:gs pos="0">
                <a:srgbClr val="70ad47"/>
              </a:gs>
              <a:gs pos="100000">
                <a:srgbClr val="4472c4"/>
              </a:gs>
            </a:gsLst>
            <a:lin ang="12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3097800" y="1409040"/>
            <a:ext cx="6120000" cy="2360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44546a"/>
                </a:solidFill>
                <a:latin typeface="Calibri Light"/>
              </a:rPr>
              <a:t>Voyage scolaire au zoo de Beauval</a:t>
            </a:r>
            <a:endParaRPr b="0" lang="fr-FR" sz="6000" spc="-1" strike="noStrike">
              <a:latin typeface="Arial"/>
            </a:endParaRPr>
          </a:p>
        </p:txBody>
      </p:sp>
      <p:sp>
        <p:nvSpPr>
          <p:cNvPr id="86" name="TextShape 5"/>
          <p:cNvSpPr txBox="1"/>
          <p:nvPr/>
        </p:nvSpPr>
        <p:spPr>
          <a:xfrm>
            <a:off x="2679120" y="4072320"/>
            <a:ext cx="6961680" cy="166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fr-FR" sz="2600" spc="-1" strike="noStrike">
                <a:solidFill>
                  <a:srgbClr val="44546a"/>
                </a:solidFill>
                <a:latin typeface="Calibri"/>
              </a:rPr>
              <a:t>MS et GS 2023-2024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fr-F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fr-FR" sz="2600" spc="-1" strike="noStrike">
                <a:solidFill>
                  <a:srgbClr val="44546a"/>
                </a:solidFill>
                <a:latin typeface="Calibri"/>
              </a:rPr>
              <a:t>Du lundi 27/05/24 au mardi 28/05/24 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fr-FR" sz="2600" spc="-1" strike="noStrike">
                <a:solidFill>
                  <a:srgbClr val="44546a"/>
                </a:solidFill>
                <a:latin typeface="Calibri"/>
              </a:rPr>
              <a:t>à Saint Aignan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fr-FR" sz="2600" spc="-1" strike="noStrike">
              <a:latin typeface="Arial"/>
            </a:endParaRPr>
          </a:p>
        </p:txBody>
      </p:sp>
      <p:grpSp>
        <p:nvGrpSpPr>
          <p:cNvPr id="87" name="Group 6"/>
          <p:cNvGrpSpPr/>
          <p:nvPr/>
        </p:nvGrpSpPr>
        <p:grpSpPr>
          <a:xfrm>
            <a:off x="-19080" y="-43200"/>
            <a:ext cx="5162400" cy="2656800"/>
            <a:chOff x="-19080" y="-43200"/>
            <a:chExt cx="5162400" cy="2656800"/>
          </a:xfrm>
        </p:grpSpPr>
        <p:sp>
          <p:nvSpPr>
            <p:cNvPr id="88" name="CustomShape 7"/>
            <p:cNvSpPr/>
            <p:nvPr/>
          </p:nvSpPr>
          <p:spPr>
            <a:xfrm flipH="1">
              <a:off x="-19080" y="-43200"/>
              <a:ext cx="5162400" cy="2656800"/>
            </a:xfrm>
            <a:custGeom>
              <a:avLst/>
              <a:gdLst/>
              <a:ahLst/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" name="CustomShape 8"/>
            <p:cNvSpPr/>
            <p:nvPr/>
          </p:nvSpPr>
          <p:spPr>
            <a:xfrm flipH="1">
              <a:off x="-19080" y="-43200"/>
              <a:ext cx="5114520" cy="2435040"/>
            </a:xfrm>
            <a:custGeom>
              <a:avLst/>
              <a:gdLst/>
              <a:ahLst/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CustomShape 9"/>
            <p:cNvSpPr/>
            <p:nvPr/>
          </p:nvSpPr>
          <p:spPr>
            <a:xfrm flipH="1">
              <a:off x="-19080" y="-43200"/>
              <a:ext cx="5109840" cy="2391840"/>
            </a:xfrm>
            <a:custGeom>
              <a:avLst/>
              <a:gdLst/>
              <a:ah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" name="CustomShape 10"/>
            <p:cNvSpPr/>
            <p:nvPr/>
          </p:nvSpPr>
          <p:spPr>
            <a:xfrm flipH="1">
              <a:off x="-19080" y="-43200"/>
              <a:ext cx="5109840" cy="2391840"/>
            </a:xfrm>
            <a:custGeom>
              <a:avLst/>
              <a:gdLst/>
              <a:ah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2" name="Group 11"/>
          <p:cNvGrpSpPr/>
          <p:nvPr/>
        </p:nvGrpSpPr>
        <p:grpSpPr>
          <a:xfrm>
            <a:off x="9059040" y="4147200"/>
            <a:ext cx="3141720" cy="2715840"/>
            <a:chOff x="9059040" y="4147200"/>
            <a:chExt cx="3141720" cy="2715840"/>
          </a:xfrm>
        </p:grpSpPr>
        <p:sp>
          <p:nvSpPr>
            <p:cNvPr id="93" name="CustomShape 12"/>
            <p:cNvSpPr/>
            <p:nvPr/>
          </p:nvSpPr>
          <p:spPr>
            <a:xfrm rot="10800000">
              <a:off x="9059040" y="4146840"/>
              <a:ext cx="3141720" cy="2710800"/>
            </a:xfrm>
            <a:custGeom>
              <a:avLst/>
              <a:gdLst/>
              <a:ahLst/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" name="CustomShape 13"/>
            <p:cNvSpPr/>
            <p:nvPr/>
          </p:nvSpPr>
          <p:spPr>
            <a:xfrm rot="10800000">
              <a:off x="9086400" y="4429440"/>
              <a:ext cx="3114360" cy="2433240"/>
            </a:xfrm>
            <a:custGeom>
              <a:avLst/>
              <a:gdLst/>
              <a:ahLst/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" name="CustomShape 14"/>
            <p:cNvSpPr/>
            <p:nvPr/>
          </p:nvSpPr>
          <p:spPr>
            <a:xfrm rot="10800000">
              <a:off x="9076320" y="4393440"/>
              <a:ext cx="3124440" cy="2464200"/>
            </a:xfrm>
            <a:custGeom>
              <a:avLst/>
              <a:gdLst/>
              <a:ahLst/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CustomShape 15"/>
            <p:cNvSpPr/>
            <p:nvPr/>
          </p:nvSpPr>
          <p:spPr>
            <a:xfrm rot="10800000">
              <a:off x="9088200" y="4429800"/>
              <a:ext cx="3111840" cy="2427840"/>
            </a:xfrm>
            <a:custGeom>
              <a:avLst/>
              <a:gdLst/>
              <a:ahLst/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36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0" name="Group 3"/>
          <p:cNvGrpSpPr/>
          <p:nvPr/>
        </p:nvGrpSpPr>
        <p:grpSpPr>
          <a:xfrm>
            <a:off x="4897440" y="5400"/>
            <a:ext cx="7293960" cy="6857280"/>
            <a:chOff x="4897440" y="5400"/>
            <a:chExt cx="7293960" cy="6857280"/>
          </a:xfrm>
        </p:grpSpPr>
        <p:sp>
          <p:nvSpPr>
            <p:cNvPr id="151" name="CustomShape 4"/>
            <p:cNvSpPr/>
            <p:nvPr/>
          </p:nvSpPr>
          <p:spPr>
            <a:xfrm>
              <a:off x="4897440" y="5400"/>
              <a:ext cx="7293960" cy="6857280"/>
            </a:xfrm>
            <a:custGeom>
              <a:avLst/>
              <a:gdLst/>
              <a:ahLst/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" name="CustomShape 5"/>
            <p:cNvSpPr/>
            <p:nvPr/>
          </p:nvSpPr>
          <p:spPr>
            <a:xfrm>
              <a:off x="4900680" y="5400"/>
              <a:ext cx="7290720" cy="6857280"/>
            </a:xfrm>
            <a:custGeom>
              <a:avLst/>
              <a:gdLst/>
              <a:ahLst/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CustomShape 6"/>
            <p:cNvSpPr/>
            <p:nvPr/>
          </p:nvSpPr>
          <p:spPr>
            <a:xfrm>
              <a:off x="4923000" y="5400"/>
              <a:ext cx="7268400" cy="6857280"/>
            </a:xfrm>
            <a:custGeom>
              <a:avLst/>
              <a:gdLst/>
              <a:ahLst/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0ad47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4" name="TextShape 7"/>
          <p:cNvSpPr txBox="1"/>
          <p:nvPr/>
        </p:nvSpPr>
        <p:spPr>
          <a:xfrm>
            <a:off x="6475320" y="501120"/>
            <a:ext cx="5370480" cy="567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</a:rPr>
              <a:t>Les doudous sont les bienvenus ! </a:t>
            </a: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</a:rPr>
              <a:t>Tétines acceptées ! Mais c’est le moment ou jamais de s’en séparer (avant le séjour !)</a:t>
            </a: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</a:rPr>
              <a:t>Ne pas oublier de fournir un sac de linge sale</a:t>
            </a: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</a:rPr>
              <a:t>En cas de maladie, parents avertis + visite au médecin + prise de médicaments</a:t>
            </a: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</a:rPr>
              <a:t>Si soucis la nuit on est là ! </a:t>
            </a:r>
            <a:endParaRPr b="0" lang="fr-FR" sz="2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</a:rPr>
              <a:t>Si enfant turbulent on est aussi là ! Un lit est libre dans la chambre des adultes ! 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200" spc="-1" strike="noStrike">
              <a:latin typeface="Arial"/>
            </a:endParaRPr>
          </a:p>
        </p:txBody>
      </p:sp>
      <p:sp>
        <p:nvSpPr>
          <p:cNvPr id="155" name="CustomShape 8"/>
          <p:cNvSpPr/>
          <p:nvPr/>
        </p:nvSpPr>
        <p:spPr>
          <a:xfrm>
            <a:off x="410400" y="501120"/>
            <a:ext cx="4664520" cy="52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OBLIGATOIRE 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En cas d’accident : une assurance scolaire individuelle et accident est obligatoire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DOCUMENTS IMPORTANTS À REMPLIR  </a:t>
            </a:r>
            <a:endParaRPr b="0" lang="fr-FR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- autorisation de sortie (obligatoire)</a:t>
            </a:r>
            <a:endParaRPr b="0" lang="fr-FR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- fiche sanitaire de liaison et de renseignements </a:t>
            </a:r>
            <a:endParaRPr b="0" lang="fr-FR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- autorisation prise de médicaments</a:t>
            </a:r>
            <a:endParaRPr b="0" lang="fr-FR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- trousseau (à laisser dans la valise)</a:t>
            </a:r>
            <a:endParaRPr b="0" lang="fr-FR" sz="22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44546a"/>
              </a:buClr>
              <a:buFont typeface="Wingdings" charset="2"/>
              <a:buChar char=""/>
            </a:pPr>
            <a:r>
              <a:rPr b="0" lang="fr-FR" sz="2200" spc="-1" strike="noStrike">
                <a:solidFill>
                  <a:srgbClr val="44546a"/>
                </a:solidFill>
                <a:latin typeface="Calibri"/>
                <a:ea typeface="DejaVu Sans"/>
              </a:rPr>
              <a:t>tous les vêtements devront être marqués au nom de l’enfant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36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TextShape 3"/>
          <p:cNvSpPr txBox="1"/>
          <p:nvPr/>
        </p:nvSpPr>
        <p:spPr>
          <a:xfrm>
            <a:off x="9218160" y="142920"/>
            <a:ext cx="271584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44546a"/>
                </a:solidFill>
                <a:latin typeface="Calibri Light"/>
              </a:rPr>
              <a:t>Les effectifs</a:t>
            </a:r>
            <a:endParaRPr b="0" lang="fr-FR" sz="3600" spc="-1" strike="noStrike">
              <a:latin typeface="Arial"/>
            </a:endParaRPr>
          </a:p>
        </p:txBody>
      </p:sp>
      <p:grpSp>
        <p:nvGrpSpPr>
          <p:cNvPr id="100" name="Group 4"/>
          <p:cNvGrpSpPr/>
          <p:nvPr/>
        </p:nvGrpSpPr>
        <p:grpSpPr>
          <a:xfrm>
            <a:off x="7867080" y="0"/>
            <a:ext cx="4324320" cy="2640600"/>
            <a:chOff x="7867080" y="0"/>
            <a:chExt cx="4324320" cy="2640600"/>
          </a:xfrm>
        </p:grpSpPr>
        <p:sp>
          <p:nvSpPr>
            <p:cNvPr id="101" name="CustomShape 5"/>
            <p:cNvSpPr/>
            <p:nvPr/>
          </p:nvSpPr>
          <p:spPr>
            <a:xfrm>
              <a:off x="7867080" y="0"/>
              <a:ext cx="4324320" cy="2640600"/>
            </a:xfrm>
            <a:custGeom>
              <a:avLst/>
              <a:gdLst/>
              <a:ahLst/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" name="CustomShape 6"/>
            <p:cNvSpPr/>
            <p:nvPr/>
          </p:nvSpPr>
          <p:spPr>
            <a:xfrm>
              <a:off x="7907400" y="0"/>
              <a:ext cx="4284000" cy="2420280"/>
            </a:xfrm>
            <a:custGeom>
              <a:avLst/>
              <a:gdLst/>
              <a:ahLst/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7"/>
            <p:cNvSpPr/>
            <p:nvPr/>
          </p:nvSpPr>
          <p:spPr>
            <a:xfrm>
              <a:off x="7911000" y="0"/>
              <a:ext cx="4280040" cy="2377080"/>
            </a:xfrm>
            <a:custGeom>
              <a:avLst/>
              <a:gdLst/>
              <a:ah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8"/>
            <p:cNvSpPr/>
            <p:nvPr/>
          </p:nvSpPr>
          <p:spPr>
            <a:xfrm>
              <a:off x="7911000" y="0"/>
              <a:ext cx="4280040" cy="2377080"/>
            </a:xfrm>
            <a:custGeom>
              <a:avLst/>
              <a:gdLst/>
              <a:ah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5" name="TextShape 9"/>
          <p:cNvSpPr txBox="1"/>
          <p:nvPr/>
        </p:nvSpPr>
        <p:spPr>
          <a:xfrm>
            <a:off x="858240" y="242640"/>
            <a:ext cx="9637920" cy="630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73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	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       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Effectif de classe :</a:t>
            </a:r>
            <a:endParaRPr b="0" lang="fr-FR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     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46 élèves : 25 MS (21 + 4 ) et 21 GS</a:t>
            </a:r>
            <a:endParaRPr b="0" lang="fr-FR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2900" spc="-1" strike="noStrike">
                <a:solidFill>
                  <a:srgbClr val="44546a"/>
                </a:solidFill>
                <a:latin typeface="Calibri"/>
              </a:rPr>
              <a:t>8 adultes accompagnateurs : </a:t>
            </a:r>
            <a:endParaRPr b="0" lang="fr-FR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900" spc="-1" strike="noStrike"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i="1" lang="fr-FR" sz="2900" spc="-1" strike="noStrike" u="sng">
                <a:solidFill>
                  <a:srgbClr val="44546a"/>
                </a:solidFill>
                <a:uFillTx/>
                <a:latin typeface="Calibri"/>
              </a:rPr>
              <a:t>les maîtresses 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: Lucie Morère et Isabelle Le Gall</a:t>
            </a:r>
            <a:endParaRPr b="0" lang="fr-FR" sz="2900" spc="-1" strike="noStrike"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i="1" lang="fr-FR" sz="2900" spc="-1" strike="noStrike" u="sng">
                <a:solidFill>
                  <a:srgbClr val="44546a"/>
                </a:solidFill>
                <a:uFillTx/>
                <a:latin typeface="Calibri"/>
              </a:rPr>
              <a:t>les Atsem 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:  Julie Dumaine et Béatrice Viaud</a:t>
            </a:r>
            <a:endParaRPr b="0" lang="fr-FR" sz="2900" spc="-1" strike="noStrike"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i="1" lang="fr-FR" sz="2900" spc="-1" strike="noStrike" u="sng">
                <a:solidFill>
                  <a:srgbClr val="44546a"/>
                </a:solidFill>
                <a:uFillTx/>
                <a:latin typeface="Calibri"/>
              </a:rPr>
              <a:t>des adultes de confiance 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: </a:t>
            </a:r>
            <a:endParaRPr b="0" lang="fr-FR" sz="2900" spc="-1" strike="noStrike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499"/>
              </a:spcBef>
            </a:pP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-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	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Frédéric Suaux-Balester ancien éducateur sportif à la retraite</a:t>
            </a:r>
            <a:endParaRPr b="0" lang="fr-FR" sz="2900" spc="-1" strike="noStrike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499"/>
              </a:spcBef>
            </a:pP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-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	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François Marchand enseignant à la retraite</a:t>
            </a:r>
            <a:endParaRPr b="0" lang="fr-FR" sz="2900" spc="-1" strike="noStrike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499"/>
              </a:spcBef>
            </a:pP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-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	</a:t>
            </a: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Pauline Chabanais</a:t>
            </a:r>
            <a:endParaRPr b="0" lang="fr-FR" sz="2900" spc="-1" strike="noStrike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499"/>
              </a:spcBef>
            </a:pPr>
            <a:r>
              <a:rPr b="0" lang="fr-FR" sz="2900" spc="-1" strike="noStrike">
                <a:solidFill>
                  <a:srgbClr val="44546a"/>
                </a:solidFill>
                <a:latin typeface="Calibri"/>
              </a:rPr>
              <a:t>-         Juliette Christie</a:t>
            </a:r>
            <a:endParaRPr b="0" lang="fr-FR" sz="29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fr-FR" sz="29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fr-FR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7575840" cy="685728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Image 5" descr=""/>
          <p:cNvPicPr/>
          <p:nvPr/>
        </p:nvPicPr>
        <p:blipFill>
          <a:blip r:embed="rId1"/>
          <a:stretch/>
        </p:blipFill>
        <p:spPr>
          <a:xfrm>
            <a:off x="7781760" y="1784520"/>
            <a:ext cx="4319280" cy="340920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8199360" y="870840"/>
            <a:ext cx="736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Shape 3"/>
          <p:cNvSpPr txBox="1"/>
          <p:nvPr/>
        </p:nvSpPr>
        <p:spPr>
          <a:xfrm>
            <a:off x="335880" y="373320"/>
            <a:ext cx="6997320" cy="623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6000"/>
          </a:bodyPr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Projet pédagogique :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3 axes forts : 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s’ouvrir au monde, découvrir des espèces animales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Développer l’autonomie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Favoriser la socialisation, notamment l’entraide, à travers la vie en collectivité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Par quels moyens ?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Des situations favorisant la cohésion de groupe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En vivant des moments forts ensemble et porteurs de sens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En développant un lexique, en acquérant de nouvelles connaissances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En réalisant des activités pédagogiques menées avant le départ et au retour du séjour sur le thème des animaux du monde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En prenant conscience de son autonomie et en développant la confiance en soi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En réinvestissant ses connaissances et en communiquant ses expériences à autrui (récit de voyage)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4880" cy="69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Calibri"/>
              </a:rPr>
              <a:t>L’emploi du temps :</a:t>
            </a:r>
            <a:endParaRPr b="0" lang="fr-FR" sz="4400" spc="-1" strike="noStrike">
              <a:latin typeface="Arial"/>
            </a:endParaRPr>
          </a:p>
        </p:txBody>
      </p:sp>
      <p:graphicFrame>
        <p:nvGraphicFramePr>
          <p:cNvPr id="111" name="Table 2"/>
          <p:cNvGraphicFramePr/>
          <p:nvPr/>
        </p:nvGraphicFramePr>
        <p:xfrm>
          <a:off x="1314360" y="1419120"/>
          <a:ext cx="4314240" cy="4447440"/>
        </p:xfrm>
        <a:graphic>
          <a:graphicData uri="http://schemas.openxmlformats.org/drawingml/2006/table">
            <a:tbl>
              <a:tblPr/>
              <a:tblGrid>
                <a:gridCol w="1641960"/>
                <a:gridCol w="2672640"/>
              </a:tblGrid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7h45/8h00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Départ en bus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11h00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au Zoo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12h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Pique-nique sur place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13h/15h00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 1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15h00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goûter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15h30/16h30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 2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16h30/17h30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 vers le centre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52524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17h45/19h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Installation dans chambres et Douches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19h15/20h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Dîner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95868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20h00/20h30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Lavage des dents, temps calme dans chambres : histoires, câlins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08520"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30960" rIns="3096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Coucher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30960" marR="3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Table 3"/>
          <p:cNvGraphicFramePr/>
          <p:nvPr/>
        </p:nvGraphicFramePr>
        <p:xfrm>
          <a:off x="6839640" y="714240"/>
          <a:ext cx="4218120" cy="4350600"/>
        </p:xfrm>
        <a:graphic>
          <a:graphicData uri="http://schemas.openxmlformats.org/drawingml/2006/table">
            <a:tbl>
              <a:tblPr/>
              <a:tblGrid>
                <a:gridCol w="1605240"/>
                <a:gridCol w="2613240"/>
              </a:tblGrid>
              <a:tr h="49284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7h30/7h45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Réveil en douceur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9284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7h45/8h30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Petit déjeuner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74556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8h30/9h30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Rangement des chambres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Petite toilette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852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9h30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en bus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49284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10h30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au Zoo visite 3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49284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12h15/13h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Pique-nique sur place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49284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13h/15h00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 4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852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15h00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goûter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25240"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15h30/18h30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42120" rIns="42120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Retour vers l’école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113" name="CustomShape 4"/>
          <p:cNvSpPr/>
          <p:nvPr/>
        </p:nvSpPr>
        <p:spPr>
          <a:xfrm>
            <a:off x="5911560" y="5666400"/>
            <a:ext cx="59036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Calibri"/>
              </a:rPr>
              <a:t>A notre arrivée au Zoo envoi d’un mail aux parents.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Calibri"/>
              </a:rPr>
              <a:t>Le soir bilan du jour avec photos pour les parents via le site de l’école.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  <a:ea typeface="Calibri"/>
              </a:rPr>
              <a:t>Attention pas avant 21h30 !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 rot="16200000">
            <a:off x="-451080" y="3598920"/>
            <a:ext cx="30232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Lundi 27 mai 2024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 rot="16200000">
            <a:off x="5306040" y="2830680"/>
            <a:ext cx="25531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Mardi 28 mai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720000"/>
            <a:ext cx="10514880" cy="52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Concernant le transport, </a:t>
            </a:r>
            <a:br/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prévoir un petit sac à dos contenant : le pique-nique du midi, une petite bouteille d’eau</a:t>
            </a:r>
            <a:br/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possibilité de prendre un petit doudou</a:t>
            </a:r>
            <a:br/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- si mal des transports, prévoir des cachets homéopathiques (à donner à l’enseignante) et une poche plastique</a:t>
            </a:r>
            <a:br/>
            <a:br/>
            <a:br/>
            <a:endParaRPr b="0" lang="fr-FR" sz="24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9180000" y="4140000"/>
            <a:ext cx="1409040" cy="140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0" y="0"/>
            <a:ext cx="6115680" cy="6857280"/>
          </a:xfrm>
          <a:custGeom>
            <a:avLst/>
            <a:gdLst/>
            <a:ah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TextShape 3"/>
          <p:cNvSpPr txBox="1"/>
          <p:nvPr/>
        </p:nvSpPr>
        <p:spPr>
          <a:xfrm>
            <a:off x="6513840" y="1219320"/>
            <a:ext cx="4839120" cy="49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  <a:ea typeface="Calibri"/>
              </a:rPr>
              <a:t>Les visites au zoo :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fr-FR" sz="20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2"/>
              </a:rPr>
              <a:t>https://www.zoobeauval.com/preparez-votre-visite/plan-du-zooparc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Les visites seront accompagnées de spectacles en fonction des horaires de ces derniers.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36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TextShape 3"/>
          <p:cNvSpPr txBox="1"/>
          <p:nvPr/>
        </p:nvSpPr>
        <p:spPr>
          <a:xfrm>
            <a:off x="579240" y="-75600"/>
            <a:ext cx="9832680" cy="106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44546a"/>
                </a:solidFill>
                <a:latin typeface="Calibri Light"/>
              </a:rPr>
              <a:t>Le centre éthic étap de Romoratin</a:t>
            </a:r>
            <a:endParaRPr b="0" lang="fr-FR" sz="3600" spc="-1" strike="noStrike">
              <a:latin typeface="Arial"/>
            </a:endParaRPr>
          </a:p>
        </p:txBody>
      </p:sp>
      <p:grpSp>
        <p:nvGrpSpPr>
          <p:cNvPr id="124" name="Group 4"/>
          <p:cNvGrpSpPr/>
          <p:nvPr/>
        </p:nvGrpSpPr>
        <p:grpSpPr>
          <a:xfrm>
            <a:off x="7867080" y="0"/>
            <a:ext cx="4324320" cy="2640600"/>
            <a:chOff x="7867080" y="0"/>
            <a:chExt cx="4324320" cy="2640600"/>
          </a:xfrm>
        </p:grpSpPr>
        <p:sp>
          <p:nvSpPr>
            <p:cNvPr id="125" name="CustomShape 5"/>
            <p:cNvSpPr/>
            <p:nvPr/>
          </p:nvSpPr>
          <p:spPr>
            <a:xfrm>
              <a:off x="7867080" y="0"/>
              <a:ext cx="4324320" cy="2640600"/>
            </a:xfrm>
            <a:custGeom>
              <a:avLst/>
              <a:gdLst/>
              <a:ahLst/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6"/>
            <p:cNvSpPr/>
            <p:nvPr/>
          </p:nvSpPr>
          <p:spPr>
            <a:xfrm>
              <a:off x="7907400" y="0"/>
              <a:ext cx="4284000" cy="2420280"/>
            </a:xfrm>
            <a:custGeom>
              <a:avLst/>
              <a:gdLst/>
              <a:ahLst/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7"/>
            <p:cNvSpPr/>
            <p:nvPr/>
          </p:nvSpPr>
          <p:spPr>
            <a:xfrm>
              <a:off x="7911000" y="0"/>
              <a:ext cx="4280040" cy="2377080"/>
            </a:xfrm>
            <a:custGeom>
              <a:avLst/>
              <a:gdLst/>
              <a:ah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CustomShape 8"/>
            <p:cNvSpPr/>
            <p:nvPr/>
          </p:nvSpPr>
          <p:spPr>
            <a:xfrm>
              <a:off x="7911000" y="0"/>
              <a:ext cx="4280040" cy="2377080"/>
            </a:xfrm>
            <a:custGeom>
              <a:avLst/>
              <a:gdLst/>
              <a:ah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aphicFrame>
        <p:nvGraphicFramePr>
          <p:cNvPr id="129" name="Table 9"/>
          <p:cNvGraphicFramePr/>
          <p:nvPr/>
        </p:nvGraphicFramePr>
        <p:xfrm>
          <a:off x="579240" y="1297080"/>
          <a:ext cx="11027520" cy="360000"/>
        </p:xfrm>
        <a:graphic>
          <a:graphicData uri="http://schemas.openxmlformats.org/drawingml/2006/table">
            <a:tbl>
              <a:tblPr/>
              <a:tblGrid>
                <a:gridCol w="5513760"/>
                <a:gridCol w="5513760"/>
              </a:tblGrid>
              <a:tr h="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 centre est agréé </a:t>
                      </a:r>
                      <a:r>
                        <a:rPr b="1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Éducation Nationale et jeunesse et sports</a:t>
                      </a: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.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Il a également le </a:t>
                      </a:r>
                      <a:r>
                        <a:rPr b="1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label tourisme Social et Familial </a:t>
                      </a: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ainsi que le </a:t>
                      </a:r>
                      <a:r>
                        <a:rPr b="1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Label Tourisme et Handicap</a:t>
                      </a: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.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b="0" lang="fr-FR" sz="187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 u="sng">
                          <a:solidFill>
                            <a:srgbClr val="0563c1"/>
                          </a:solidFill>
                          <a:uFillTx/>
                          <a:latin typeface="Calibri"/>
                          <a:hlinkClick r:id="rId1"/>
                        </a:rPr>
                        <a:t>http://www.ethicetapes-sologne.com/</a:t>
                      </a: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  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1" lang="fr-FR" sz="221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Les chambres :  </a:t>
                      </a:r>
                      <a:endParaRPr b="0" lang="fr-FR" sz="221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 centre dispose de chambres réparties sur 3 étages. Elles sont composées de 2 à 5 lits (dont 1 lits superposé). 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i="1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Attention</a:t>
                      </a: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 : seuls les enfants qui auront 6 ans peuvent dormir en hauteur des lits superposés. 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Les adultes seront logés au milieu des chambres des enfants.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b="0" lang="fr-FR" sz="187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Les pipis au lit : les draps et pyjamas mouillés seront changés.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1" lang="fr-FR" sz="221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Les repas :</a:t>
                      </a:r>
                      <a:endParaRPr b="0" lang="fr-FR" sz="221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b="0" lang="fr-FR" sz="221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Sont pris au centre : le dîner, le petit déjeuner et le pique-nique du mardi. 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Les repas sont pris dans un self.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PAI : les restaurants scolaires fourniront les menus avant le départ. Ils veillent aux évictions.</a:t>
                      </a:r>
                      <a:endParaRPr b="0" lang="fr-FR" sz="18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r>
                        <a:rPr b="0" lang="fr-FR" sz="1870" spc="-1" strike="noStrike">
                          <a:solidFill>
                            <a:srgbClr val="44546a"/>
                          </a:solidFill>
                          <a:latin typeface="Calibri"/>
                        </a:rPr>
                        <a:t>(à savoir, les trousses de PAI suivent les enfants dans tous leurs déplacements).</a:t>
                      </a:r>
                      <a:endParaRPr b="0" lang="fr-FR" sz="187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36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2" name="Group 3"/>
          <p:cNvGrpSpPr/>
          <p:nvPr/>
        </p:nvGrpSpPr>
        <p:grpSpPr>
          <a:xfrm>
            <a:off x="-21960" y="508680"/>
            <a:ext cx="5217120" cy="6238800"/>
            <a:chOff x="-21960" y="508680"/>
            <a:chExt cx="5217120" cy="6238800"/>
          </a:xfrm>
        </p:grpSpPr>
        <p:sp>
          <p:nvSpPr>
            <p:cNvPr id="133" name="CustomShape 4"/>
            <p:cNvSpPr/>
            <p:nvPr/>
          </p:nvSpPr>
          <p:spPr>
            <a:xfrm>
              <a:off x="-21960" y="508680"/>
              <a:ext cx="5186520" cy="6238800"/>
            </a:xfrm>
            <a:custGeom>
              <a:avLst/>
              <a:gdLst/>
              <a:ahLst/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CustomShape 5"/>
            <p:cNvSpPr/>
            <p:nvPr/>
          </p:nvSpPr>
          <p:spPr>
            <a:xfrm>
              <a:off x="-21960" y="555120"/>
              <a:ext cx="5214960" cy="6106680"/>
            </a:xfrm>
            <a:custGeom>
              <a:avLst/>
              <a:gdLst/>
              <a:ahLst/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CustomShape 6"/>
            <p:cNvSpPr/>
            <p:nvPr/>
          </p:nvSpPr>
          <p:spPr>
            <a:xfrm>
              <a:off x="-21960" y="577080"/>
              <a:ext cx="5217120" cy="6099480"/>
            </a:xfrm>
            <a:custGeom>
              <a:avLst/>
              <a:gdLst/>
              <a:ahLst/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7"/>
            <p:cNvSpPr/>
            <p:nvPr/>
          </p:nvSpPr>
          <p:spPr>
            <a:xfrm>
              <a:off x="-21960" y="577080"/>
              <a:ext cx="5217120" cy="6099480"/>
            </a:xfrm>
            <a:custGeom>
              <a:avLst/>
              <a:gdLst/>
              <a:ahLst/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7" name="TextShape 8"/>
          <p:cNvSpPr txBox="1"/>
          <p:nvPr/>
        </p:nvSpPr>
        <p:spPr>
          <a:xfrm>
            <a:off x="640080" y="1243080"/>
            <a:ext cx="3854880" cy="437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44546a"/>
                </a:solidFill>
                <a:latin typeface="Calibri Light"/>
              </a:rPr>
              <a:t>Coût du séjour et financement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38" name="TextShape 9"/>
          <p:cNvSpPr txBox="1"/>
          <p:nvPr/>
        </p:nvSpPr>
        <p:spPr>
          <a:xfrm>
            <a:off x="6120000" y="660600"/>
            <a:ext cx="5039640" cy="522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Effectif de classe 46 élèves : 21 + 4 + 21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Séjour de 1 nuit / 2 jours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Prix hébergement: 2806 €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Transport: 1755 €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Entrées au zoo: 1058 €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Coût total: 5619 €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Coût par élève : 122 €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ff0000"/>
                </a:solidFill>
                <a:latin typeface="Calibri"/>
              </a:rPr>
              <a:t>Coût à la charge des familles 60 € (dont l’entrée de 23 € au zoo)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Payable en plusieurs fois 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36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1" name="Group 3"/>
          <p:cNvGrpSpPr/>
          <p:nvPr/>
        </p:nvGrpSpPr>
        <p:grpSpPr>
          <a:xfrm>
            <a:off x="-21960" y="508680"/>
            <a:ext cx="5217120" cy="6238800"/>
            <a:chOff x="-21960" y="508680"/>
            <a:chExt cx="5217120" cy="6238800"/>
          </a:xfrm>
        </p:grpSpPr>
        <p:sp>
          <p:nvSpPr>
            <p:cNvPr id="142" name="CustomShape 4"/>
            <p:cNvSpPr/>
            <p:nvPr/>
          </p:nvSpPr>
          <p:spPr>
            <a:xfrm>
              <a:off x="-21960" y="508680"/>
              <a:ext cx="5186520" cy="6238800"/>
            </a:xfrm>
            <a:custGeom>
              <a:avLst/>
              <a:gdLst/>
              <a:ahLst/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CustomShape 5"/>
            <p:cNvSpPr/>
            <p:nvPr/>
          </p:nvSpPr>
          <p:spPr>
            <a:xfrm>
              <a:off x="-21960" y="555120"/>
              <a:ext cx="5214960" cy="6106680"/>
            </a:xfrm>
            <a:custGeom>
              <a:avLst/>
              <a:gdLst/>
              <a:ahLst/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6"/>
            <p:cNvSpPr/>
            <p:nvPr/>
          </p:nvSpPr>
          <p:spPr>
            <a:xfrm>
              <a:off x="-21960" y="577080"/>
              <a:ext cx="5217120" cy="6099480"/>
            </a:xfrm>
            <a:custGeom>
              <a:avLst/>
              <a:gdLst/>
              <a:ahLst/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CustomShape 7"/>
            <p:cNvSpPr/>
            <p:nvPr/>
          </p:nvSpPr>
          <p:spPr>
            <a:xfrm>
              <a:off x="-21960" y="577080"/>
              <a:ext cx="5217120" cy="6099480"/>
            </a:xfrm>
            <a:custGeom>
              <a:avLst/>
              <a:gdLst/>
              <a:ahLst/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/>
                </a:gs>
                <a:gs pos="100000">
                  <a:srgbClr val="4472c4"/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6" name="TextShape 8"/>
          <p:cNvSpPr txBox="1"/>
          <p:nvPr/>
        </p:nvSpPr>
        <p:spPr>
          <a:xfrm>
            <a:off x="640080" y="1243080"/>
            <a:ext cx="3854880" cy="437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44546a"/>
                </a:solidFill>
                <a:latin typeface="Calibri Light"/>
              </a:rPr>
              <a:t>Coût du séjour et financement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5940000" y="900000"/>
            <a:ext cx="5539320" cy="454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44546a"/>
                </a:solidFill>
                <a:latin typeface="Calibri"/>
                <a:ea typeface="DejaVu Sans"/>
              </a:rPr>
              <a:t>Restant à financer :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  <a:ea typeface="DejaVu Sans"/>
              </a:rPr>
              <a:t>5619 – (60 x 46) participation familles = 2859 €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4546a"/>
              </a:buClr>
              <a:buFont typeface="Wingdings" charset="2"/>
              <a:buChar char=""/>
            </a:pPr>
            <a:r>
              <a:rPr b="0" lang="fr-FR" sz="1800" spc="-1" strike="noStrike">
                <a:solidFill>
                  <a:srgbClr val="44546a"/>
                </a:solidFill>
                <a:latin typeface="Calibri"/>
                <a:ea typeface="DejaVu Sans"/>
              </a:rPr>
              <a:t>Subvention mairie demandée : 2000€ accordée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44546a"/>
                </a:solidFill>
                <a:latin typeface="Calibri"/>
                <a:ea typeface="DejaVu Sans"/>
              </a:rPr>
              <a:t>Coût restant à financer par la coopérative scolaire :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  <a:ea typeface="DejaVu Sans"/>
              </a:rPr>
              <a:t>2859 – 2000 = 859 €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44546a"/>
                </a:solidFill>
                <a:latin typeface="Calibri"/>
                <a:ea typeface="DejaVu Sans"/>
              </a:rPr>
              <a:t>Actions visant à financer le restant à charge :</a:t>
            </a:r>
            <a:endParaRPr b="0" lang="fr-F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4546a"/>
              </a:buClr>
              <a:buFont typeface="Wingdings" charset="2"/>
              <a:buChar char=""/>
            </a:pPr>
            <a:r>
              <a:rPr b="0" lang="fr-FR" sz="1800" spc="-1" strike="noStrike">
                <a:solidFill>
                  <a:srgbClr val="44546a"/>
                </a:solidFill>
                <a:latin typeface="Calibri"/>
                <a:ea typeface="DejaVu Sans"/>
              </a:rPr>
              <a:t>don de l’APE : 370 € (pour toutes les classes)</a:t>
            </a:r>
            <a:endParaRPr b="0" lang="fr-F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4546a"/>
              </a:buClr>
              <a:buFont typeface="Wingdings" charset="2"/>
              <a:buChar char=""/>
            </a:pPr>
            <a:r>
              <a:rPr b="0" lang="fr-FR" sz="1800" spc="-1" strike="noStrike">
                <a:solidFill>
                  <a:srgbClr val="44546a"/>
                </a:solidFill>
                <a:latin typeface="Calibri"/>
                <a:ea typeface="DejaVu Sans"/>
              </a:rPr>
              <a:t>vente de gâteaux/ boissons au spectacle 2023= 300€ </a:t>
            </a:r>
            <a:endParaRPr b="0" lang="fr-F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4546a"/>
              </a:buClr>
              <a:buFont typeface="Wingdings" charset="2"/>
              <a:buChar char=""/>
            </a:pPr>
            <a:r>
              <a:rPr b="0" lang="fr-FR" sz="1800" spc="-1" strike="noStrike">
                <a:solidFill>
                  <a:srgbClr val="44546a"/>
                </a:solidFill>
                <a:latin typeface="Calibri"/>
                <a:ea typeface="DejaVu Sans"/>
              </a:rPr>
              <a:t>vente d’objets au marché de Noël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LibreOffice/6.2.8.2$Windows_X86_64 LibreOffice_project/f82ddfca21ebc1e222a662a32b25c0c9d20169ee</Application>
  <Words>831</Words>
  <Paragraphs>156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2023-11-27T22:00:23Z</dcterms:created>
  <dc:creator>Lucie Morère</dc:creator>
  <dc:description/>
  <dc:language>fr-FR</dc:language>
  <cp:lastModifiedBy/>
  <dcterms:modified xsi:type="dcterms:W3CDTF">2023-11-28T12:22:05Z</dcterms:modified>
  <cp:revision>3</cp:revision>
  <dc:subject/>
  <dc:title>Voyage scolaire au zoo de Beauval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PresentationFormat">
    <vt:lpwstr>Grand écran</vt:lpwstr>
  </property>
  <property fmtid="{D5CDD505-2E9C-101B-9397-08002B2CF9AE}" pid="4" name="Slides">
    <vt:i4>8</vt:i4>
  </property>
</Properties>
</file>