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 userDrawn="1"/>
        </p:nvGrpSpPr>
        <p:grpSpPr>
          <a:xfrm>
            <a:off x="0" y="-9710"/>
            <a:ext cx="9144000" cy="6844858"/>
            <a:chOff x="0" y="-9710"/>
            <a:chExt cx="9144000" cy="6844858"/>
          </a:xfrm>
        </p:grpSpPr>
        <p:sp>
          <p:nvSpPr>
            <p:cNvPr id="8" name="Arrondir un rectangle avec un coin du même côté 7"/>
            <p:cNvSpPr/>
            <p:nvPr userDrawn="1"/>
          </p:nvSpPr>
          <p:spPr>
            <a:xfrm>
              <a:off x="0" y="-3160"/>
              <a:ext cx="9144000" cy="850900"/>
            </a:xfrm>
            <a:prstGeom prst="round2SameRect">
              <a:avLst/>
            </a:prstGeom>
            <a:no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853448"/>
              <a:ext cx="9144000" cy="5981700"/>
            </a:xfrm>
            <a:prstGeom prst="rect">
              <a:avLst/>
            </a:prstGeom>
            <a:no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0" name="Connecteur droit 9"/>
            <p:cNvCxnSpPr/>
            <p:nvPr userDrawn="1"/>
          </p:nvCxnSpPr>
          <p:spPr>
            <a:xfrm rot="5400000">
              <a:off x="827632" y="422290"/>
              <a:ext cx="864000" cy="0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01/05/2020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01/05/2020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01/05/2020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01/05/2020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01/05/2020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01/05/2020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01/05/2020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01/05/2020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01/05/2020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01/05/2020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65E53-474C-4905-8961-9B6233923F09}" type="datetimeFigureOut">
              <a:rPr lang="fr-FR" smtClean="0"/>
              <a:pPr/>
              <a:t>01/05/2020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5"/>
          <p:cNvGrpSpPr/>
          <p:nvPr/>
        </p:nvGrpSpPr>
        <p:grpSpPr>
          <a:xfrm>
            <a:off x="108012" y="116632"/>
            <a:ext cx="8892480" cy="646331"/>
            <a:chOff x="72008" y="116632"/>
            <a:chExt cx="8892480" cy="646331"/>
          </a:xfrm>
        </p:grpSpPr>
        <p:sp>
          <p:nvSpPr>
            <p:cNvPr id="9" name="ZoneTexte 8"/>
            <p:cNvSpPr txBox="1"/>
            <p:nvPr/>
          </p:nvSpPr>
          <p:spPr>
            <a:xfrm>
              <a:off x="72008" y="178187"/>
              <a:ext cx="10081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dirty="0" smtClean="0">
                  <a:latin typeface="Arial Rounded MT Bold" pitchFamily="34" charset="0"/>
                </a:rPr>
                <a:t>G11</a:t>
              </a:r>
              <a:endParaRPr lang="fr-FR" sz="2800" dirty="0">
                <a:latin typeface="Arial Rounded MT Bold" pitchFamily="34" charset="0"/>
              </a:endParaRP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1331640" y="116632"/>
              <a:ext cx="76328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600" dirty="0" smtClean="0">
                  <a:latin typeface="Arial Rounded MT Bold" pitchFamily="34" charset="0"/>
                </a:rPr>
                <a:t>L’accord du verbe avec son sujet</a:t>
              </a:r>
              <a:endParaRPr lang="fr-FR" sz="3600" dirty="0">
                <a:latin typeface="Arial Rounded MT Bold" pitchFamily="34" charset="0"/>
              </a:endParaRPr>
            </a:p>
          </p:txBody>
        </p:sp>
      </p:grpSp>
      <p:sp>
        <p:nvSpPr>
          <p:cNvPr id="11" name="ZoneTexte 10"/>
          <p:cNvSpPr txBox="1"/>
          <p:nvPr/>
        </p:nvSpPr>
        <p:spPr>
          <a:xfrm>
            <a:off x="90338" y="1412776"/>
            <a:ext cx="889248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C’est </a:t>
            </a:r>
            <a:r>
              <a:rPr lang="fr-FR" sz="1600" dirty="0"/>
              <a:t>le sujet qui « commande » le verbe. Lorsque le sujet change, la terminaison du verbe change.</a:t>
            </a:r>
          </a:p>
          <a:p>
            <a:r>
              <a:rPr lang="fr-FR" sz="1600" b="1" dirty="0"/>
              <a:t>Le verbe s’accorde toujours avec son sujet.</a:t>
            </a:r>
            <a:endParaRPr lang="fr-FR" sz="1600" dirty="0"/>
          </a:p>
          <a:p>
            <a:r>
              <a:rPr lang="fr-FR" sz="1600" b="1" dirty="0"/>
              <a:t> </a:t>
            </a:r>
            <a:r>
              <a:rPr lang="fr-FR" sz="1600" b="1" dirty="0" smtClean="0"/>
              <a:t>    </a:t>
            </a:r>
            <a:r>
              <a:rPr lang="fr-FR" sz="1600" i="1" u="sng" dirty="0" smtClean="0"/>
              <a:t>Une </a:t>
            </a:r>
            <a:r>
              <a:rPr lang="fr-FR" sz="1600" i="1" u="sng" dirty="0"/>
              <a:t>planète rouge</a:t>
            </a:r>
            <a:r>
              <a:rPr lang="fr-FR" sz="1600" i="1" dirty="0"/>
              <a:t> apparaît alors</a:t>
            </a:r>
            <a:r>
              <a:rPr lang="fr-FR" sz="1600" i="1" dirty="0" smtClean="0"/>
              <a:t>.   </a:t>
            </a:r>
            <a:r>
              <a:rPr lang="fr-FR" sz="1600" i="1" dirty="0" smtClean="0">
                <a:sym typeface="Wingdings 3" panose="05040102010807070707" pitchFamily="18" charset="2"/>
              </a:rPr>
              <a:t></a:t>
            </a:r>
            <a:r>
              <a:rPr lang="fr-FR" sz="1600" i="1" dirty="0"/>
              <a:t>	</a:t>
            </a:r>
            <a:r>
              <a:rPr lang="fr-FR" sz="1600" i="1" u="sng" dirty="0"/>
              <a:t>Elle</a:t>
            </a:r>
            <a:r>
              <a:rPr lang="fr-FR" sz="1600" i="1" dirty="0"/>
              <a:t> apparaît alors</a:t>
            </a:r>
            <a:r>
              <a:rPr lang="fr-FR" sz="1600" i="1" dirty="0" smtClean="0"/>
              <a:t>.   </a:t>
            </a:r>
            <a:r>
              <a:rPr lang="fr-FR" sz="1600" i="1" dirty="0" smtClean="0">
                <a:sym typeface="Wingdings 3" panose="05040102010807070707" pitchFamily="18" charset="2"/>
              </a:rPr>
              <a:t></a:t>
            </a:r>
            <a:r>
              <a:rPr lang="fr-FR" sz="1600" i="1" dirty="0" smtClean="0"/>
              <a:t> </a:t>
            </a:r>
            <a:r>
              <a:rPr lang="fr-FR" sz="1600" i="1" dirty="0"/>
              <a:t>3</a:t>
            </a:r>
            <a:r>
              <a:rPr lang="fr-FR" sz="1600" i="1" baseline="30000" dirty="0"/>
              <a:t>ème</a:t>
            </a:r>
            <a:r>
              <a:rPr lang="fr-FR" sz="1600" i="1" dirty="0"/>
              <a:t> personne du singulier</a:t>
            </a:r>
            <a:endParaRPr lang="fr-FR" sz="1600" dirty="0"/>
          </a:p>
          <a:p>
            <a:r>
              <a:rPr lang="fr-FR" sz="1600" i="1" dirty="0"/>
              <a:t>              </a:t>
            </a:r>
            <a:r>
              <a:rPr lang="fr-FR" sz="1200" dirty="0" smtClean="0"/>
              <a:t>sujet                             verbe                                      sujet     verbe</a:t>
            </a:r>
            <a:endParaRPr lang="fr-FR" sz="1200" dirty="0"/>
          </a:p>
          <a:p>
            <a:r>
              <a:rPr lang="fr-FR" sz="1600" i="1" dirty="0"/>
              <a:t>	</a:t>
            </a:r>
            <a:endParaRPr lang="fr-FR" sz="1600" dirty="0"/>
          </a:p>
          <a:p>
            <a:r>
              <a:rPr lang="fr-FR" sz="1600" i="1" dirty="0" smtClean="0"/>
              <a:t>     </a:t>
            </a:r>
            <a:r>
              <a:rPr lang="fr-FR" sz="1600" i="1" u="sng" dirty="0" smtClean="0"/>
              <a:t>Les </a:t>
            </a:r>
            <a:r>
              <a:rPr lang="fr-FR" sz="1600" i="1" u="sng" dirty="0"/>
              <a:t>Terriens</a:t>
            </a:r>
            <a:r>
              <a:rPr lang="fr-FR" sz="1600" i="1" dirty="0"/>
              <a:t> croi</a:t>
            </a:r>
            <a:r>
              <a:rPr lang="fr-FR" sz="1600" b="1" i="1" dirty="0"/>
              <a:t>ent</a:t>
            </a:r>
            <a:r>
              <a:rPr lang="fr-FR" sz="1600" i="1" dirty="0" smtClean="0"/>
              <a:t>.                            </a:t>
            </a:r>
            <a:r>
              <a:rPr lang="fr-FR" sz="1600" i="1" dirty="0" smtClean="0">
                <a:sym typeface="Wingdings 3" panose="05040102010807070707" pitchFamily="18" charset="2"/>
              </a:rPr>
              <a:t></a:t>
            </a:r>
            <a:r>
              <a:rPr lang="fr-FR" sz="1600" i="1" dirty="0"/>
              <a:t>	</a:t>
            </a:r>
            <a:r>
              <a:rPr lang="fr-FR" sz="1600" i="1" u="sng" dirty="0"/>
              <a:t>Ils</a:t>
            </a:r>
            <a:r>
              <a:rPr lang="fr-FR" sz="1600" i="1" dirty="0"/>
              <a:t> croi</a:t>
            </a:r>
            <a:r>
              <a:rPr lang="fr-FR" sz="1600" b="1" i="1" dirty="0"/>
              <a:t>ent</a:t>
            </a:r>
            <a:r>
              <a:rPr lang="fr-FR" sz="1600" i="1" dirty="0"/>
              <a:t>.		</a:t>
            </a:r>
            <a:r>
              <a:rPr lang="fr-FR" sz="1600" i="1" dirty="0">
                <a:sym typeface="Wingdings 3" panose="05040102010807070707" pitchFamily="18" charset="2"/>
              </a:rPr>
              <a:t></a:t>
            </a:r>
            <a:r>
              <a:rPr lang="fr-FR" sz="1600" i="1" dirty="0"/>
              <a:t> 3</a:t>
            </a:r>
            <a:r>
              <a:rPr lang="fr-FR" sz="1600" i="1" baseline="30000" dirty="0"/>
              <a:t>ème</a:t>
            </a:r>
            <a:r>
              <a:rPr lang="fr-FR" sz="1600" i="1" dirty="0"/>
              <a:t> personne du pluriel</a:t>
            </a:r>
            <a:endParaRPr lang="fr-FR" sz="1600" dirty="0"/>
          </a:p>
          <a:p>
            <a:r>
              <a:rPr lang="fr-FR" sz="1600" i="1" dirty="0"/>
              <a:t>         </a:t>
            </a:r>
            <a:r>
              <a:rPr lang="fr-FR" sz="1200" dirty="0" smtClean="0"/>
              <a:t>sujet                  </a:t>
            </a:r>
            <a:r>
              <a:rPr lang="fr-FR" sz="1200" dirty="0"/>
              <a:t>verbe                                                     sujet   verbe</a:t>
            </a:r>
          </a:p>
          <a:p>
            <a:r>
              <a:rPr lang="fr-FR" sz="1600" dirty="0"/>
              <a:t> </a:t>
            </a:r>
          </a:p>
          <a:p>
            <a:r>
              <a:rPr lang="fr-FR" sz="1600" b="1" dirty="0"/>
              <a:t>Pour bien écrire la terminaison du verbe, il faut identifier son sujet. </a:t>
            </a:r>
            <a:r>
              <a:rPr lang="fr-FR" sz="1600" dirty="0"/>
              <a:t> Il peut être :</a:t>
            </a:r>
          </a:p>
          <a:p>
            <a:pPr lvl="0"/>
            <a:r>
              <a:rPr lang="fr-FR" sz="1600" dirty="0" smtClean="0">
                <a:sym typeface="Wingdings" panose="05000000000000000000" pitchFamily="2" charset="2"/>
              </a:rPr>
              <a:t>  </a:t>
            </a:r>
            <a:r>
              <a:rPr lang="fr-FR" sz="1600" dirty="0" smtClean="0"/>
              <a:t>un </a:t>
            </a:r>
            <a:r>
              <a:rPr lang="fr-FR" sz="1600" dirty="0"/>
              <a:t>pronom personnel sujet : je – tu – il – elle – on – nous – vous – ils – elles</a:t>
            </a:r>
          </a:p>
          <a:p>
            <a:pPr lvl="0"/>
            <a:r>
              <a:rPr lang="fr-FR" sz="1600" dirty="0" smtClean="0">
                <a:sym typeface="Wingdings" panose="05000000000000000000" pitchFamily="2" charset="2"/>
              </a:rPr>
              <a:t>  </a:t>
            </a:r>
            <a:r>
              <a:rPr lang="fr-FR" sz="1600" dirty="0" smtClean="0"/>
              <a:t>un </a:t>
            </a:r>
            <a:r>
              <a:rPr lang="fr-FR" sz="1600" dirty="0"/>
              <a:t>groupe nominal : </a:t>
            </a:r>
            <a:r>
              <a:rPr lang="fr-FR" sz="1600" b="1" dirty="0"/>
              <a:t>Une planète rouge</a:t>
            </a:r>
            <a:r>
              <a:rPr lang="fr-FR" sz="1600" dirty="0"/>
              <a:t> apparaît alors.	</a:t>
            </a:r>
            <a:r>
              <a:rPr lang="fr-FR" sz="1600" b="1" dirty="0"/>
              <a:t>Les Terriens</a:t>
            </a:r>
            <a:r>
              <a:rPr lang="fr-FR" sz="1600" dirty="0"/>
              <a:t> croient….</a:t>
            </a:r>
          </a:p>
          <a:p>
            <a:r>
              <a:rPr lang="fr-FR" sz="1600" dirty="0"/>
              <a:t> </a:t>
            </a:r>
          </a:p>
          <a:p>
            <a:r>
              <a:rPr lang="fr-FR" sz="1600" b="1" dirty="0"/>
              <a:t>Le sujet est placé généralement avant le verbe. </a:t>
            </a:r>
            <a:r>
              <a:rPr lang="fr-FR" sz="1600" dirty="0"/>
              <a:t>Mais il peut être placé </a:t>
            </a:r>
            <a:r>
              <a:rPr lang="fr-FR" sz="1600" b="1" dirty="0"/>
              <a:t>après</a:t>
            </a:r>
            <a:r>
              <a:rPr lang="fr-FR" sz="1600" dirty="0"/>
              <a:t> le verbe parfois.</a:t>
            </a:r>
          </a:p>
          <a:p>
            <a:r>
              <a:rPr lang="fr-FR" sz="1600" dirty="0"/>
              <a:t>	</a:t>
            </a:r>
            <a:r>
              <a:rPr lang="fr-FR" sz="1600" i="1" u="sng" dirty="0"/>
              <a:t>Astral</a:t>
            </a:r>
            <a:r>
              <a:rPr lang="fr-FR" sz="1600" i="1" dirty="0"/>
              <a:t> s’approche du hublot.</a:t>
            </a:r>
            <a:endParaRPr lang="fr-FR" sz="1600" dirty="0"/>
          </a:p>
          <a:p>
            <a:r>
              <a:rPr lang="fr-FR" sz="1200" dirty="0"/>
              <a:t>                 </a:t>
            </a:r>
            <a:r>
              <a:rPr lang="fr-FR" sz="1200" dirty="0" smtClean="0"/>
              <a:t>           sujet         </a:t>
            </a:r>
            <a:r>
              <a:rPr lang="fr-FR" sz="1200" dirty="0"/>
              <a:t>verbe</a:t>
            </a:r>
          </a:p>
          <a:p>
            <a:r>
              <a:rPr lang="fr-FR" sz="1600" dirty="0" smtClean="0"/>
              <a:t>                    </a:t>
            </a:r>
            <a:r>
              <a:rPr lang="fr-FR" sz="1600" i="1" dirty="0" smtClean="0"/>
              <a:t>C’est </a:t>
            </a:r>
            <a:r>
              <a:rPr lang="fr-FR" sz="1600" i="1" dirty="0"/>
              <a:t>une planète historique ! rétorque </a:t>
            </a:r>
            <a:r>
              <a:rPr lang="fr-FR" sz="1600" i="1" u="sng" dirty="0"/>
              <a:t>Astral</a:t>
            </a:r>
            <a:r>
              <a:rPr lang="fr-FR" sz="1600" i="1" dirty="0"/>
              <a:t>.</a:t>
            </a:r>
          </a:p>
          <a:p>
            <a:r>
              <a:rPr lang="fr-FR" sz="1600" dirty="0"/>
              <a:t>                                                                            </a:t>
            </a:r>
            <a:r>
              <a:rPr lang="fr-FR" sz="1200" dirty="0" smtClean="0"/>
              <a:t>verbe        </a:t>
            </a:r>
            <a:r>
              <a:rPr lang="fr-FR" sz="1200" dirty="0"/>
              <a:t>sujet </a:t>
            </a:r>
            <a:r>
              <a:rPr lang="fr-FR" sz="1600" dirty="0"/>
              <a:t>          </a:t>
            </a:r>
            <a:r>
              <a:rPr lang="fr-FR" dirty="0"/>
              <a:t>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</Words>
  <Application>Microsoft Office PowerPoint</Application>
  <PresentationFormat>Affichage à l'écran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Wingdings</vt:lpstr>
      <vt:lpstr>Wingdings 3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Morgane</dc:creator>
  <cp:lastModifiedBy>Fred</cp:lastModifiedBy>
  <cp:revision>4</cp:revision>
  <dcterms:created xsi:type="dcterms:W3CDTF">2011-02-15T20:04:30Z</dcterms:created>
  <dcterms:modified xsi:type="dcterms:W3CDTF">2020-05-01T10:58:14Z</dcterms:modified>
</cp:coreProperties>
</file>